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diagrams/data1.xml" ContentType="application/vnd.openxmlformats-officedocument.drawingml.diagramData+xml"/>
  <Override PartName="/ppt/presentation.xml" ContentType="application/vnd.openxmlformats-officedocument.presentationml.presentation.main+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59.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Masters/slideMaster1.xml" ContentType="application/vnd.openxmlformats-officedocument.presentationml.slideMaster+xml"/>
  <Override PartName="/ppt/slideLayouts/slideLayout92.xml" ContentType="application/vnd.openxmlformats-officedocument.presentationml.slideLayout+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theme/theme5.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2"/>
    <p:sldMasterId id="2147483677" r:id="rId3"/>
    <p:sldMasterId id="2147483695" r:id="rId4"/>
    <p:sldMasterId id="2147483725" r:id="rId5"/>
    <p:sldMasterId id="2147483755" r:id="rId6"/>
    <p:sldMasterId id="2147483779" r:id="rId7"/>
  </p:sld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247" autoAdjust="0"/>
  </p:normalViewPr>
  <p:slideViewPr>
    <p:cSldViewPr snapToGrid="0">
      <p:cViewPr varScale="1">
        <p:scale>
          <a:sx n="106" d="100"/>
          <a:sy n="106" d="100"/>
        </p:scale>
        <p:origin x="732" y="114"/>
      </p:cViewPr>
      <p:guideLst/>
    </p:cSldViewPr>
  </p:slideViewPr>
  <p:outlineViewPr>
    <p:cViewPr>
      <p:scale>
        <a:sx n="33" d="100"/>
        <a:sy n="33" d="100"/>
      </p:scale>
      <p:origin x="0" y="-1314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50" Type="http://schemas.openxmlformats.org/officeDocument/2006/relationships/customXml" Target="../customXml/item2.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customXml" Target="../customXml/item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customXml" Target="../customXml/item3.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75DB3F-8E70-4EF5-98E0-1E82CA105EC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D7D0B31C-5E4F-4ABF-8829-1675CB2FFCA7}">
      <dgm:prSet/>
      <dgm:spPr/>
      <dgm:t>
        <a:bodyPr/>
        <a:lstStyle/>
        <a:p>
          <a:r>
            <a:rPr lang="es-ES" dirty="0"/>
            <a:t>Formulario E-202 (ES) solicitud de jubilación –P2000</a:t>
          </a:r>
        </a:p>
      </dgm:t>
    </dgm:pt>
    <dgm:pt modelId="{DC8BC5F0-8175-46BC-AEAB-631BF590FA1B}" type="parTrans" cxnId="{2387BD33-8B5B-4969-8A9D-3CC2414992EA}">
      <dgm:prSet/>
      <dgm:spPr/>
      <dgm:t>
        <a:bodyPr/>
        <a:lstStyle/>
        <a:p>
          <a:endParaRPr lang="es-ES"/>
        </a:p>
      </dgm:t>
    </dgm:pt>
    <dgm:pt modelId="{C7689F0B-2C72-4611-96E3-CEEDCB8038BD}" type="sibTrans" cxnId="{2387BD33-8B5B-4969-8A9D-3CC2414992EA}">
      <dgm:prSet/>
      <dgm:spPr/>
      <dgm:t>
        <a:bodyPr/>
        <a:lstStyle/>
        <a:p>
          <a:endParaRPr lang="es-ES"/>
        </a:p>
      </dgm:t>
    </dgm:pt>
    <dgm:pt modelId="{07A10558-E455-45F1-9A0A-9E3BB8A164DD}">
      <dgm:prSet/>
      <dgm:spPr/>
      <dgm:t>
        <a:bodyPr/>
        <a:lstStyle/>
        <a:p>
          <a:r>
            <a:rPr lang="es-ES" dirty="0"/>
            <a:t>Formulario E-203 (ES) solicitud de viudedad–P2100</a:t>
          </a:r>
        </a:p>
      </dgm:t>
    </dgm:pt>
    <dgm:pt modelId="{D221F85E-C874-4F84-AAF1-AD49D02386AE}" type="parTrans" cxnId="{49956995-4AE2-4D0F-8174-9F5FBE6721CD}">
      <dgm:prSet/>
      <dgm:spPr/>
      <dgm:t>
        <a:bodyPr/>
        <a:lstStyle/>
        <a:p>
          <a:endParaRPr lang="es-ES"/>
        </a:p>
      </dgm:t>
    </dgm:pt>
    <dgm:pt modelId="{B51FE131-B26C-4FCC-8698-B278088218A6}" type="sibTrans" cxnId="{49956995-4AE2-4D0F-8174-9F5FBE6721CD}">
      <dgm:prSet/>
      <dgm:spPr/>
      <dgm:t>
        <a:bodyPr/>
        <a:lstStyle/>
        <a:p>
          <a:endParaRPr lang="es-ES"/>
        </a:p>
      </dgm:t>
    </dgm:pt>
    <dgm:pt modelId="{7BF24281-5B56-48F9-9A64-46A2F4A3A85C}">
      <dgm:prSet/>
      <dgm:spPr/>
      <dgm:t>
        <a:bodyPr/>
        <a:lstStyle/>
        <a:p>
          <a:r>
            <a:rPr lang="es-ES" dirty="0"/>
            <a:t>Formulario E-204 (ES) solicitud de incapacidad–P2200</a:t>
          </a:r>
        </a:p>
      </dgm:t>
    </dgm:pt>
    <dgm:pt modelId="{3C09F26F-FEC1-4C99-B91B-D5088D32494F}" type="parTrans" cxnId="{193BCC66-D8F8-42E6-AED3-8486E532FA55}">
      <dgm:prSet/>
      <dgm:spPr/>
      <dgm:t>
        <a:bodyPr/>
        <a:lstStyle/>
        <a:p>
          <a:endParaRPr lang="es-ES"/>
        </a:p>
      </dgm:t>
    </dgm:pt>
    <dgm:pt modelId="{B441F112-8D95-4749-9561-2D49B3E4F129}" type="sibTrans" cxnId="{193BCC66-D8F8-42E6-AED3-8486E532FA55}">
      <dgm:prSet/>
      <dgm:spPr/>
      <dgm:t>
        <a:bodyPr/>
        <a:lstStyle/>
        <a:p>
          <a:endParaRPr lang="es-ES"/>
        </a:p>
      </dgm:t>
    </dgm:pt>
    <dgm:pt modelId="{1F055055-1D51-4D2A-9B62-4BA6C9FF806C}">
      <dgm:prSet/>
      <dgm:spPr/>
      <dgm:t>
        <a:bodyPr/>
        <a:lstStyle/>
        <a:p>
          <a:r>
            <a:rPr lang="es-ES" dirty="0"/>
            <a:t>Formulario E-205 (ES) informe cotización–P5000</a:t>
          </a:r>
        </a:p>
      </dgm:t>
    </dgm:pt>
    <dgm:pt modelId="{F7783B27-EBB0-4143-865D-42240C237D36}" type="parTrans" cxnId="{068127FF-6EED-43E7-9156-6524877FA5B9}">
      <dgm:prSet/>
      <dgm:spPr/>
      <dgm:t>
        <a:bodyPr/>
        <a:lstStyle/>
        <a:p>
          <a:endParaRPr lang="es-ES"/>
        </a:p>
      </dgm:t>
    </dgm:pt>
    <dgm:pt modelId="{2BB0E459-ED72-423F-B697-AF62DF83012C}" type="sibTrans" cxnId="{068127FF-6EED-43E7-9156-6524877FA5B9}">
      <dgm:prSet/>
      <dgm:spPr/>
      <dgm:t>
        <a:bodyPr/>
        <a:lstStyle/>
        <a:p>
          <a:endParaRPr lang="es-ES"/>
        </a:p>
      </dgm:t>
    </dgm:pt>
    <dgm:pt modelId="{E46301EB-6A01-452C-B55E-225CAFC38649}">
      <dgm:prSet/>
      <dgm:spPr/>
      <dgm:t>
        <a:bodyPr/>
        <a:lstStyle/>
        <a:p>
          <a:r>
            <a:rPr lang="es-ES" dirty="0"/>
            <a:t>Formulario E-205 (ES) cónyuge, informe cotización –P5000 (CO)</a:t>
          </a:r>
        </a:p>
      </dgm:t>
    </dgm:pt>
    <dgm:pt modelId="{D23F0DEE-D479-45C5-90C3-44D1FC675375}" type="parTrans" cxnId="{7BFF575A-4BC5-4E85-935A-A0BB6FC658BF}">
      <dgm:prSet/>
      <dgm:spPr/>
      <dgm:t>
        <a:bodyPr/>
        <a:lstStyle/>
        <a:p>
          <a:endParaRPr lang="es-ES"/>
        </a:p>
      </dgm:t>
    </dgm:pt>
    <dgm:pt modelId="{E47F5ABB-65C8-43B1-BAE4-9B9D071F332F}" type="sibTrans" cxnId="{7BFF575A-4BC5-4E85-935A-A0BB6FC658BF}">
      <dgm:prSet/>
      <dgm:spPr/>
      <dgm:t>
        <a:bodyPr/>
        <a:lstStyle/>
        <a:p>
          <a:endParaRPr lang="es-ES"/>
        </a:p>
      </dgm:t>
    </dgm:pt>
    <dgm:pt modelId="{62718591-CEEF-4B26-856B-C17D77F6BF47}">
      <dgm:prSet/>
      <dgm:spPr/>
      <dgm:t>
        <a:bodyPr/>
        <a:lstStyle/>
        <a:p>
          <a:r>
            <a:rPr lang="es-ES"/>
            <a:t>Formulario E-207 (ES) alegaciones periodos de trabajo y residencia–P4000</a:t>
          </a:r>
        </a:p>
      </dgm:t>
    </dgm:pt>
    <dgm:pt modelId="{9CE6E6D5-7E58-4930-840D-623807485415}" type="parTrans" cxnId="{335B8035-644A-468C-B5BD-C6E82023AA48}">
      <dgm:prSet/>
      <dgm:spPr/>
      <dgm:t>
        <a:bodyPr/>
        <a:lstStyle/>
        <a:p>
          <a:endParaRPr lang="es-ES"/>
        </a:p>
      </dgm:t>
    </dgm:pt>
    <dgm:pt modelId="{A8C387B4-7C5E-45D3-95E7-8AEEA083A5FA}" type="sibTrans" cxnId="{335B8035-644A-468C-B5BD-C6E82023AA48}">
      <dgm:prSet/>
      <dgm:spPr/>
      <dgm:t>
        <a:bodyPr/>
        <a:lstStyle/>
        <a:p>
          <a:endParaRPr lang="es-ES"/>
        </a:p>
      </dgm:t>
    </dgm:pt>
    <dgm:pt modelId="{8F67C728-C880-4C1C-9B18-AE02AC7C8B39}">
      <dgm:prSet/>
      <dgm:spPr/>
      <dgm:t>
        <a:bodyPr/>
        <a:lstStyle/>
        <a:p>
          <a:r>
            <a:rPr lang="es-ES"/>
            <a:t>Formulario E-210 (ES) resolución–P6000</a:t>
          </a:r>
        </a:p>
      </dgm:t>
    </dgm:pt>
    <dgm:pt modelId="{733833BF-38F2-468C-BD82-84D888FD4A63}" type="parTrans" cxnId="{CD7FADD8-1F9E-43E3-9B26-DB5C99482250}">
      <dgm:prSet/>
      <dgm:spPr/>
      <dgm:t>
        <a:bodyPr/>
        <a:lstStyle/>
        <a:p>
          <a:endParaRPr lang="es-ES"/>
        </a:p>
      </dgm:t>
    </dgm:pt>
    <dgm:pt modelId="{B48C237D-B2AD-426B-BD44-ACF898ED086B}" type="sibTrans" cxnId="{CD7FADD8-1F9E-43E3-9B26-DB5C99482250}">
      <dgm:prSet/>
      <dgm:spPr/>
      <dgm:t>
        <a:bodyPr/>
        <a:lstStyle/>
        <a:p>
          <a:endParaRPr lang="es-ES"/>
        </a:p>
      </dgm:t>
    </dgm:pt>
    <dgm:pt modelId="{2EF273E9-56E7-4DA0-978C-9327CF5BA06C}">
      <dgm:prSet/>
      <dgm:spPr/>
      <dgm:t>
        <a:bodyPr/>
        <a:lstStyle/>
        <a:p>
          <a:r>
            <a:rPr lang="es-ES"/>
            <a:t>Formulario E-213 (ES) información médica -informe médico detallado</a:t>
          </a:r>
        </a:p>
      </dgm:t>
    </dgm:pt>
    <dgm:pt modelId="{F224EDD9-2546-4109-8B41-105BBFF4ADC9}" type="parTrans" cxnId="{EA1ABCBE-F79E-45A1-8EF0-59DA2C5242EC}">
      <dgm:prSet/>
      <dgm:spPr/>
      <dgm:t>
        <a:bodyPr/>
        <a:lstStyle/>
        <a:p>
          <a:endParaRPr lang="es-ES"/>
        </a:p>
      </dgm:t>
    </dgm:pt>
    <dgm:pt modelId="{2F43221E-36C1-434D-89BF-BB877A784529}" type="sibTrans" cxnId="{EA1ABCBE-F79E-45A1-8EF0-59DA2C5242EC}">
      <dgm:prSet/>
      <dgm:spPr/>
      <dgm:t>
        <a:bodyPr/>
        <a:lstStyle/>
        <a:p>
          <a:endParaRPr lang="es-ES"/>
        </a:p>
      </dgm:t>
    </dgm:pt>
    <dgm:pt modelId="{54B08344-2AAD-43B9-B0CC-5AF3740FD4AB}">
      <dgm:prSet/>
      <dgm:spPr/>
      <dgm:t>
        <a:bodyPr/>
        <a:lstStyle/>
        <a:p>
          <a:r>
            <a:rPr lang="es-ES" dirty="0"/>
            <a:t>Formulario E-211 (ES) resumen decisiones de todos los países implicados–P7000</a:t>
          </a:r>
        </a:p>
      </dgm:t>
    </dgm:pt>
    <dgm:pt modelId="{7F8675CF-6285-4C8F-98C6-B464A1CC378E}" type="parTrans" cxnId="{57BE9728-D060-4123-8DED-9CE6427ED3D4}">
      <dgm:prSet/>
      <dgm:spPr/>
      <dgm:t>
        <a:bodyPr/>
        <a:lstStyle/>
        <a:p>
          <a:endParaRPr lang="es-ES"/>
        </a:p>
      </dgm:t>
    </dgm:pt>
    <dgm:pt modelId="{36923B34-567A-495B-BF8F-15D183F13E57}" type="sibTrans" cxnId="{57BE9728-D060-4123-8DED-9CE6427ED3D4}">
      <dgm:prSet/>
      <dgm:spPr/>
      <dgm:t>
        <a:bodyPr/>
        <a:lstStyle/>
        <a:p>
          <a:endParaRPr lang="es-ES"/>
        </a:p>
      </dgm:t>
    </dgm:pt>
    <dgm:pt modelId="{86BAE63C-43DD-4E63-857F-72B4ACAE767B}" type="pres">
      <dgm:prSet presAssocID="{EE75DB3F-8E70-4EF5-98E0-1E82CA105EC1}" presName="diagram" presStyleCnt="0">
        <dgm:presLayoutVars>
          <dgm:dir/>
          <dgm:resizeHandles val="exact"/>
        </dgm:presLayoutVars>
      </dgm:prSet>
      <dgm:spPr/>
    </dgm:pt>
    <dgm:pt modelId="{DB4BE279-15FD-4A23-B8A0-BFCCE76C3E3F}" type="pres">
      <dgm:prSet presAssocID="{D7D0B31C-5E4F-4ABF-8829-1675CB2FFCA7}" presName="node" presStyleLbl="node1" presStyleIdx="0" presStyleCnt="9" custLinFactNeighborX="2757" custLinFactNeighborY="-30213">
        <dgm:presLayoutVars>
          <dgm:bulletEnabled val="1"/>
        </dgm:presLayoutVars>
      </dgm:prSet>
      <dgm:spPr/>
    </dgm:pt>
    <dgm:pt modelId="{403A0032-A751-4B48-A8DE-D548F58A79FC}" type="pres">
      <dgm:prSet presAssocID="{C7689F0B-2C72-4611-96E3-CEEDCB8038BD}" presName="sibTrans" presStyleCnt="0"/>
      <dgm:spPr/>
    </dgm:pt>
    <dgm:pt modelId="{7F428E07-97AA-4BFF-813A-80909B3DF8C7}" type="pres">
      <dgm:prSet presAssocID="{7BF24281-5B56-48F9-9A64-46A2F4A3A85C}" presName="node" presStyleLbl="node1" presStyleIdx="1" presStyleCnt="9" custLinFactNeighborY="-30213">
        <dgm:presLayoutVars>
          <dgm:bulletEnabled val="1"/>
        </dgm:presLayoutVars>
      </dgm:prSet>
      <dgm:spPr/>
    </dgm:pt>
    <dgm:pt modelId="{9EEBD831-8F29-4384-A771-F4B36ACBEEE4}" type="pres">
      <dgm:prSet presAssocID="{B441F112-8D95-4749-9561-2D49B3E4F129}" presName="sibTrans" presStyleCnt="0"/>
      <dgm:spPr/>
    </dgm:pt>
    <dgm:pt modelId="{935BE2A3-58F5-46D7-A175-83732E59F97E}" type="pres">
      <dgm:prSet presAssocID="{07A10558-E455-45F1-9A0A-9E3BB8A164DD}" presName="node" presStyleLbl="node1" presStyleIdx="2" presStyleCnt="9" custLinFactNeighborX="-1838" custLinFactNeighborY="-30213">
        <dgm:presLayoutVars>
          <dgm:bulletEnabled val="1"/>
        </dgm:presLayoutVars>
      </dgm:prSet>
      <dgm:spPr/>
    </dgm:pt>
    <dgm:pt modelId="{1E0B1F6F-D4AA-423F-A904-56FD5BBFDBF5}" type="pres">
      <dgm:prSet presAssocID="{B51FE131-B26C-4FCC-8698-B278088218A6}" presName="sibTrans" presStyleCnt="0"/>
      <dgm:spPr/>
    </dgm:pt>
    <dgm:pt modelId="{20EF529B-5251-4083-8102-208F701518F0}" type="pres">
      <dgm:prSet presAssocID="{1F055055-1D51-4D2A-9B62-4BA6C9FF806C}" presName="node" presStyleLbl="node1" presStyleIdx="3" presStyleCnt="9" custLinFactNeighborX="-459" custLinFactNeighborY="-30213">
        <dgm:presLayoutVars>
          <dgm:bulletEnabled val="1"/>
        </dgm:presLayoutVars>
      </dgm:prSet>
      <dgm:spPr/>
    </dgm:pt>
    <dgm:pt modelId="{654987EC-77BC-4D31-9D3E-0F7A3C4FB36A}" type="pres">
      <dgm:prSet presAssocID="{2BB0E459-ED72-423F-B697-AF62DF83012C}" presName="sibTrans" presStyleCnt="0"/>
      <dgm:spPr/>
    </dgm:pt>
    <dgm:pt modelId="{695C7F41-CD35-4168-B417-5016FFC804FF}" type="pres">
      <dgm:prSet presAssocID="{E46301EB-6A01-452C-B55E-225CAFC38649}" presName="node" presStyleLbl="node1" presStyleIdx="4" presStyleCnt="9" custLinFactNeighborY="-30213">
        <dgm:presLayoutVars>
          <dgm:bulletEnabled val="1"/>
        </dgm:presLayoutVars>
      </dgm:prSet>
      <dgm:spPr/>
    </dgm:pt>
    <dgm:pt modelId="{A36210CD-5F8A-4B4A-846F-FF318A3D0900}" type="pres">
      <dgm:prSet presAssocID="{E47F5ABB-65C8-43B1-BAE4-9B9D071F332F}" presName="sibTrans" presStyleCnt="0"/>
      <dgm:spPr/>
    </dgm:pt>
    <dgm:pt modelId="{0F5C33F6-EC6C-4A8B-8995-D38D28202C43}" type="pres">
      <dgm:prSet presAssocID="{62718591-CEEF-4B26-856B-C17D77F6BF47}" presName="node" presStyleLbl="node1" presStyleIdx="5" presStyleCnt="9" custLinFactNeighborX="-25367" custLinFactNeighborY="-21188">
        <dgm:presLayoutVars>
          <dgm:bulletEnabled val="1"/>
        </dgm:presLayoutVars>
      </dgm:prSet>
      <dgm:spPr/>
    </dgm:pt>
    <dgm:pt modelId="{C524083F-5526-4CE6-A7B1-4AB88E78CE50}" type="pres">
      <dgm:prSet presAssocID="{A8C387B4-7C5E-45D3-95E7-8AEEA083A5FA}" presName="sibTrans" presStyleCnt="0"/>
      <dgm:spPr/>
    </dgm:pt>
    <dgm:pt modelId="{00979886-E09F-4773-BC17-65579DC0F920}" type="pres">
      <dgm:prSet presAssocID="{8F67C728-C880-4C1C-9B18-AE02AC7C8B39}" presName="node" presStyleLbl="node1" presStyleIdx="6" presStyleCnt="9" custLinFactNeighborX="-23463" custLinFactNeighborY="-21188">
        <dgm:presLayoutVars>
          <dgm:bulletEnabled val="1"/>
        </dgm:presLayoutVars>
      </dgm:prSet>
      <dgm:spPr/>
    </dgm:pt>
    <dgm:pt modelId="{37A02752-182F-4E7D-B5C5-645E18643962}" type="pres">
      <dgm:prSet presAssocID="{B48C237D-B2AD-426B-BD44-ACF898ED086B}" presName="sibTrans" presStyleCnt="0"/>
      <dgm:spPr/>
    </dgm:pt>
    <dgm:pt modelId="{03ADD6F1-3F4B-4E8E-BE9F-84FB7CC90FE1}" type="pres">
      <dgm:prSet presAssocID="{2EF273E9-56E7-4DA0-978C-9327CF5BA06C}" presName="node" presStyleLbl="node1" presStyleIdx="7" presStyleCnt="9" custLinFactNeighborX="95953" custLinFactNeighborY="-21188">
        <dgm:presLayoutVars>
          <dgm:bulletEnabled val="1"/>
        </dgm:presLayoutVars>
      </dgm:prSet>
      <dgm:spPr/>
    </dgm:pt>
    <dgm:pt modelId="{1DBAED2A-530E-41C2-A3A7-43A0E613E259}" type="pres">
      <dgm:prSet presAssocID="{2F43221E-36C1-434D-89BF-BB877A784529}" presName="sibTrans" presStyleCnt="0"/>
      <dgm:spPr/>
    </dgm:pt>
    <dgm:pt modelId="{D49C1C53-6F57-4132-8704-0FE1A55ACF16}" type="pres">
      <dgm:prSet presAssocID="{54B08344-2AAD-43B9-B0CC-5AF3740FD4AB}" presName="node" presStyleLbl="node1" presStyleIdx="8" presStyleCnt="9" custLinFactX="-33954" custLinFactNeighborX="-100000" custLinFactNeighborY="-21188">
        <dgm:presLayoutVars>
          <dgm:bulletEnabled val="1"/>
        </dgm:presLayoutVars>
      </dgm:prSet>
      <dgm:spPr/>
    </dgm:pt>
  </dgm:ptLst>
  <dgm:cxnLst>
    <dgm:cxn modelId="{ADCA530F-C161-43E9-8C49-D47AD656780D}" type="presOf" srcId="{7BF24281-5B56-48F9-9A64-46A2F4A3A85C}" destId="{7F428E07-97AA-4BFF-813A-80909B3DF8C7}" srcOrd="0" destOrd="0" presId="urn:microsoft.com/office/officeart/2005/8/layout/default"/>
    <dgm:cxn modelId="{5D2CAA11-7C67-4879-A512-193FD9C2E64F}" type="presOf" srcId="{1F055055-1D51-4D2A-9B62-4BA6C9FF806C}" destId="{20EF529B-5251-4083-8102-208F701518F0}" srcOrd="0" destOrd="0" presId="urn:microsoft.com/office/officeart/2005/8/layout/default"/>
    <dgm:cxn modelId="{25D46F24-B5F8-4544-A23E-1125BDF83278}" type="presOf" srcId="{2EF273E9-56E7-4DA0-978C-9327CF5BA06C}" destId="{03ADD6F1-3F4B-4E8E-BE9F-84FB7CC90FE1}" srcOrd="0" destOrd="0" presId="urn:microsoft.com/office/officeart/2005/8/layout/default"/>
    <dgm:cxn modelId="{57BE9728-D060-4123-8DED-9CE6427ED3D4}" srcId="{EE75DB3F-8E70-4EF5-98E0-1E82CA105EC1}" destId="{54B08344-2AAD-43B9-B0CC-5AF3740FD4AB}" srcOrd="8" destOrd="0" parTransId="{7F8675CF-6285-4C8F-98C6-B464A1CC378E}" sibTransId="{36923B34-567A-495B-BF8F-15D183F13E57}"/>
    <dgm:cxn modelId="{2387BD33-8B5B-4969-8A9D-3CC2414992EA}" srcId="{EE75DB3F-8E70-4EF5-98E0-1E82CA105EC1}" destId="{D7D0B31C-5E4F-4ABF-8829-1675CB2FFCA7}" srcOrd="0" destOrd="0" parTransId="{DC8BC5F0-8175-46BC-AEAB-631BF590FA1B}" sibTransId="{C7689F0B-2C72-4611-96E3-CEEDCB8038BD}"/>
    <dgm:cxn modelId="{335B8035-644A-468C-B5BD-C6E82023AA48}" srcId="{EE75DB3F-8E70-4EF5-98E0-1E82CA105EC1}" destId="{62718591-CEEF-4B26-856B-C17D77F6BF47}" srcOrd="5" destOrd="0" parTransId="{9CE6E6D5-7E58-4930-840D-623807485415}" sibTransId="{A8C387B4-7C5E-45D3-95E7-8AEEA083A5FA}"/>
    <dgm:cxn modelId="{67844E42-F6CC-442D-8075-FC3B0B560208}" type="presOf" srcId="{62718591-CEEF-4B26-856B-C17D77F6BF47}" destId="{0F5C33F6-EC6C-4A8B-8995-D38D28202C43}" srcOrd="0" destOrd="0" presId="urn:microsoft.com/office/officeart/2005/8/layout/default"/>
    <dgm:cxn modelId="{579C6A64-C63D-48E3-ACEB-7415DB197EBD}" type="presOf" srcId="{07A10558-E455-45F1-9A0A-9E3BB8A164DD}" destId="{935BE2A3-58F5-46D7-A175-83732E59F97E}" srcOrd="0" destOrd="0" presId="urn:microsoft.com/office/officeart/2005/8/layout/default"/>
    <dgm:cxn modelId="{193BCC66-D8F8-42E6-AED3-8486E532FA55}" srcId="{EE75DB3F-8E70-4EF5-98E0-1E82CA105EC1}" destId="{7BF24281-5B56-48F9-9A64-46A2F4A3A85C}" srcOrd="1" destOrd="0" parTransId="{3C09F26F-FEC1-4C99-B91B-D5088D32494F}" sibTransId="{B441F112-8D95-4749-9561-2D49B3E4F129}"/>
    <dgm:cxn modelId="{DD07D64C-CA21-4D66-9721-1FB216FC981F}" type="presOf" srcId="{E46301EB-6A01-452C-B55E-225CAFC38649}" destId="{695C7F41-CD35-4168-B417-5016FFC804FF}" srcOrd="0" destOrd="0" presId="urn:microsoft.com/office/officeart/2005/8/layout/default"/>
    <dgm:cxn modelId="{7BFF575A-4BC5-4E85-935A-A0BB6FC658BF}" srcId="{EE75DB3F-8E70-4EF5-98E0-1E82CA105EC1}" destId="{E46301EB-6A01-452C-B55E-225CAFC38649}" srcOrd="4" destOrd="0" parTransId="{D23F0DEE-D479-45C5-90C3-44D1FC675375}" sibTransId="{E47F5ABB-65C8-43B1-BAE4-9B9D071F332F}"/>
    <dgm:cxn modelId="{CF5ED483-7020-4A08-97F9-C609A2C42EA4}" type="presOf" srcId="{54B08344-2AAD-43B9-B0CC-5AF3740FD4AB}" destId="{D49C1C53-6F57-4132-8704-0FE1A55ACF16}" srcOrd="0" destOrd="0" presId="urn:microsoft.com/office/officeart/2005/8/layout/default"/>
    <dgm:cxn modelId="{49956995-4AE2-4D0F-8174-9F5FBE6721CD}" srcId="{EE75DB3F-8E70-4EF5-98E0-1E82CA105EC1}" destId="{07A10558-E455-45F1-9A0A-9E3BB8A164DD}" srcOrd="2" destOrd="0" parTransId="{D221F85E-C874-4F84-AAF1-AD49D02386AE}" sibTransId="{B51FE131-B26C-4FCC-8698-B278088218A6}"/>
    <dgm:cxn modelId="{EA1ABCBE-F79E-45A1-8EF0-59DA2C5242EC}" srcId="{EE75DB3F-8E70-4EF5-98E0-1E82CA105EC1}" destId="{2EF273E9-56E7-4DA0-978C-9327CF5BA06C}" srcOrd="7" destOrd="0" parTransId="{F224EDD9-2546-4109-8B41-105BBFF4ADC9}" sibTransId="{2F43221E-36C1-434D-89BF-BB877A784529}"/>
    <dgm:cxn modelId="{247811C5-CAA3-43F4-9DF4-524781CD082D}" type="presOf" srcId="{EE75DB3F-8E70-4EF5-98E0-1E82CA105EC1}" destId="{86BAE63C-43DD-4E63-857F-72B4ACAE767B}" srcOrd="0" destOrd="0" presId="urn:microsoft.com/office/officeart/2005/8/layout/default"/>
    <dgm:cxn modelId="{69081AC9-2FFE-4AC7-A5BF-86EED68D4519}" type="presOf" srcId="{D7D0B31C-5E4F-4ABF-8829-1675CB2FFCA7}" destId="{DB4BE279-15FD-4A23-B8A0-BFCCE76C3E3F}" srcOrd="0" destOrd="0" presId="urn:microsoft.com/office/officeart/2005/8/layout/default"/>
    <dgm:cxn modelId="{942A83CF-D4D3-4092-AD8C-140907B30264}" type="presOf" srcId="{8F67C728-C880-4C1C-9B18-AE02AC7C8B39}" destId="{00979886-E09F-4773-BC17-65579DC0F920}" srcOrd="0" destOrd="0" presId="urn:microsoft.com/office/officeart/2005/8/layout/default"/>
    <dgm:cxn modelId="{CD7FADD8-1F9E-43E3-9B26-DB5C99482250}" srcId="{EE75DB3F-8E70-4EF5-98E0-1E82CA105EC1}" destId="{8F67C728-C880-4C1C-9B18-AE02AC7C8B39}" srcOrd="6" destOrd="0" parTransId="{733833BF-38F2-468C-BD82-84D888FD4A63}" sibTransId="{B48C237D-B2AD-426B-BD44-ACF898ED086B}"/>
    <dgm:cxn modelId="{068127FF-6EED-43E7-9156-6524877FA5B9}" srcId="{EE75DB3F-8E70-4EF5-98E0-1E82CA105EC1}" destId="{1F055055-1D51-4D2A-9B62-4BA6C9FF806C}" srcOrd="3" destOrd="0" parTransId="{F7783B27-EBB0-4143-865D-42240C237D36}" sibTransId="{2BB0E459-ED72-423F-B697-AF62DF83012C}"/>
    <dgm:cxn modelId="{EF77FA67-5E66-4ABD-973E-0A655FA5CDED}" type="presParOf" srcId="{86BAE63C-43DD-4E63-857F-72B4ACAE767B}" destId="{DB4BE279-15FD-4A23-B8A0-BFCCE76C3E3F}" srcOrd="0" destOrd="0" presId="urn:microsoft.com/office/officeart/2005/8/layout/default"/>
    <dgm:cxn modelId="{628DCC75-D6C2-4239-8201-B853434AE7A8}" type="presParOf" srcId="{86BAE63C-43DD-4E63-857F-72B4ACAE767B}" destId="{403A0032-A751-4B48-A8DE-D548F58A79FC}" srcOrd="1" destOrd="0" presId="urn:microsoft.com/office/officeart/2005/8/layout/default"/>
    <dgm:cxn modelId="{16739CBE-9A5F-435E-8895-E07527C4B004}" type="presParOf" srcId="{86BAE63C-43DD-4E63-857F-72B4ACAE767B}" destId="{7F428E07-97AA-4BFF-813A-80909B3DF8C7}" srcOrd="2" destOrd="0" presId="urn:microsoft.com/office/officeart/2005/8/layout/default"/>
    <dgm:cxn modelId="{EB039EDD-7B71-4FB4-A4E6-7E607AC66FE2}" type="presParOf" srcId="{86BAE63C-43DD-4E63-857F-72B4ACAE767B}" destId="{9EEBD831-8F29-4384-A771-F4B36ACBEEE4}" srcOrd="3" destOrd="0" presId="urn:microsoft.com/office/officeart/2005/8/layout/default"/>
    <dgm:cxn modelId="{67C48705-271A-406D-B362-150AA49189DC}" type="presParOf" srcId="{86BAE63C-43DD-4E63-857F-72B4ACAE767B}" destId="{935BE2A3-58F5-46D7-A175-83732E59F97E}" srcOrd="4" destOrd="0" presId="urn:microsoft.com/office/officeart/2005/8/layout/default"/>
    <dgm:cxn modelId="{6346B50F-8228-47A5-A047-1AB0004CFCFA}" type="presParOf" srcId="{86BAE63C-43DD-4E63-857F-72B4ACAE767B}" destId="{1E0B1F6F-D4AA-423F-A904-56FD5BBFDBF5}" srcOrd="5" destOrd="0" presId="urn:microsoft.com/office/officeart/2005/8/layout/default"/>
    <dgm:cxn modelId="{3200D902-D924-4C32-B7A8-044896837E91}" type="presParOf" srcId="{86BAE63C-43DD-4E63-857F-72B4ACAE767B}" destId="{20EF529B-5251-4083-8102-208F701518F0}" srcOrd="6" destOrd="0" presId="urn:microsoft.com/office/officeart/2005/8/layout/default"/>
    <dgm:cxn modelId="{B38299CC-75FD-431C-884C-684331FC125A}" type="presParOf" srcId="{86BAE63C-43DD-4E63-857F-72B4ACAE767B}" destId="{654987EC-77BC-4D31-9D3E-0F7A3C4FB36A}" srcOrd="7" destOrd="0" presId="urn:microsoft.com/office/officeart/2005/8/layout/default"/>
    <dgm:cxn modelId="{68B6BF12-1DAF-4393-B9A5-314262A9F73D}" type="presParOf" srcId="{86BAE63C-43DD-4E63-857F-72B4ACAE767B}" destId="{695C7F41-CD35-4168-B417-5016FFC804FF}" srcOrd="8" destOrd="0" presId="urn:microsoft.com/office/officeart/2005/8/layout/default"/>
    <dgm:cxn modelId="{B22D53C0-7976-4167-A226-DD8EDD349826}" type="presParOf" srcId="{86BAE63C-43DD-4E63-857F-72B4ACAE767B}" destId="{A36210CD-5F8A-4B4A-846F-FF318A3D0900}" srcOrd="9" destOrd="0" presId="urn:microsoft.com/office/officeart/2005/8/layout/default"/>
    <dgm:cxn modelId="{60AFC269-BC12-4E96-9508-427DC2059B93}" type="presParOf" srcId="{86BAE63C-43DD-4E63-857F-72B4ACAE767B}" destId="{0F5C33F6-EC6C-4A8B-8995-D38D28202C43}" srcOrd="10" destOrd="0" presId="urn:microsoft.com/office/officeart/2005/8/layout/default"/>
    <dgm:cxn modelId="{36DC0DE8-83CF-46BD-9C28-DADAE6B1D41D}" type="presParOf" srcId="{86BAE63C-43DD-4E63-857F-72B4ACAE767B}" destId="{C524083F-5526-4CE6-A7B1-4AB88E78CE50}" srcOrd="11" destOrd="0" presId="urn:microsoft.com/office/officeart/2005/8/layout/default"/>
    <dgm:cxn modelId="{3CDED801-2B58-4A25-A057-AD670773DF74}" type="presParOf" srcId="{86BAE63C-43DD-4E63-857F-72B4ACAE767B}" destId="{00979886-E09F-4773-BC17-65579DC0F920}" srcOrd="12" destOrd="0" presId="urn:microsoft.com/office/officeart/2005/8/layout/default"/>
    <dgm:cxn modelId="{9D49DB1E-5670-49BA-86D8-AAFDC15422FB}" type="presParOf" srcId="{86BAE63C-43DD-4E63-857F-72B4ACAE767B}" destId="{37A02752-182F-4E7D-B5C5-645E18643962}" srcOrd="13" destOrd="0" presId="urn:microsoft.com/office/officeart/2005/8/layout/default"/>
    <dgm:cxn modelId="{2E0AE9D5-1800-4D93-8851-2F068F61C9AA}" type="presParOf" srcId="{86BAE63C-43DD-4E63-857F-72B4ACAE767B}" destId="{03ADD6F1-3F4B-4E8E-BE9F-84FB7CC90FE1}" srcOrd="14" destOrd="0" presId="urn:microsoft.com/office/officeart/2005/8/layout/default"/>
    <dgm:cxn modelId="{99484DFA-181E-4BA0-BA2A-275F172C6A20}" type="presParOf" srcId="{86BAE63C-43DD-4E63-857F-72B4ACAE767B}" destId="{1DBAED2A-530E-41C2-A3A7-43A0E613E259}" srcOrd="15" destOrd="0" presId="urn:microsoft.com/office/officeart/2005/8/layout/default"/>
    <dgm:cxn modelId="{7CA7A9D1-96BC-49E7-8588-28B439D810E7}" type="presParOf" srcId="{86BAE63C-43DD-4E63-857F-72B4ACAE767B}" destId="{D49C1C53-6F57-4132-8704-0FE1A55ACF16}"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BE279-15FD-4A23-B8A0-BFCCE76C3E3F}">
      <dsp:nvSpPr>
        <dsp:cNvPr id="0" name=""/>
        <dsp:cNvSpPr/>
      </dsp:nvSpPr>
      <dsp:spPr>
        <a:xfrm>
          <a:off x="57960" y="269022"/>
          <a:ext cx="1970295" cy="1182177"/>
        </a:xfrm>
        <a:prstGeom prst="rect">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Formulario E-202 (ES) solicitud de jubilación –P2000</a:t>
          </a:r>
        </a:p>
      </dsp:txBody>
      <dsp:txXfrm>
        <a:off x="57960" y="269022"/>
        <a:ext cx="1970295" cy="1182177"/>
      </dsp:txXfrm>
    </dsp:sp>
    <dsp:sp modelId="{7F428E07-97AA-4BFF-813A-80909B3DF8C7}">
      <dsp:nvSpPr>
        <dsp:cNvPr id="0" name=""/>
        <dsp:cNvSpPr/>
      </dsp:nvSpPr>
      <dsp:spPr>
        <a:xfrm>
          <a:off x="2170964" y="269022"/>
          <a:ext cx="1970295" cy="1182177"/>
        </a:xfrm>
        <a:prstGeom prst="rect">
          <a:avLst/>
        </a:prstGeom>
        <a:solidFill>
          <a:schemeClr val="accent3">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Formulario E-204 (ES) solicitud de incapacidad–P2200</a:t>
          </a:r>
        </a:p>
      </dsp:txBody>
      <dsp:txXfrm>
        <a:off x="2170964" y="269022"/>
        <a:ext cx="1970295" cy="1182177"/>
      </dsp:txXfrm>
    </dsp:sp>
    <dsp:sp modelId="{935BE2A3-58F5-46D7-A175-83732E59F97E}">
      <dsp:nvSpPr>
        <dsp:cNvPr id="0" name=""/>
        <dsp:cNvSpPr/>
      </dsp:nvSpPr>
      <dsp:spPr>
        <a:xfrm>
          <a:off x="4302075" y="269022"/>
          <a:ext cx="1970295" cy="1182177"/>
        </a:xfrm>
        <a:prstGeom prst="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Formulario E-203 (ES) solicitud de viudedad–P2100</a:t>
          </a:r>
        </a:p>
      </dsp:txBody>
      <dsp:txXfrm>
        <a:off x="4302075" y="269022"/>
        <a:ext cx="1970295" cy="1182177"/>
      </dsp:txXfrm>
    </dsp:sp>
    <dsp:sp modelId="{20EF529B-5251-4083-8102-208F701518F0}">
      <dsp:nvSpPr>
        <dsp:cNvPr id="0" name=""/>
        <dsp:cNvSpPr/>
      </dsp:nvSpPr>
      <dsp:spPr>
        <a:xfrm>
          <a:off x="6496571" y="269022"/>
          <a:ext cx="1970295" cy="1182177"/>
        </a:xfrm>
        <a:prstGeom prst="rect">
          <a:avLst/>
        </a:prstGeom>
        <a:solidFill>
          <a:schemeClr val="accent5">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Formulario E-205 (ES) informe cotización–P5000</a:t>
          </a:r>
        </a:p>
      </dsp:txBody>
      <dsp:txXfrm>
        <a:off x="6496571" y="269022"/>
        <a:ext cx="1970295" cy="1182177"/>
      </dsp:txXfrm>
    </dsp:sp>
    <dsp:sp modelId="{695C7F41-CD35-4168-B417-5016FFC804FF}">
      <dsp:nvSpPr>
        <dsp:cNvPr id="0" name=""/>
        <dsp:cNvSpPr/>
      </dsp:nvSpPr>
      <dsp:spPr>
        <a:xfrm>
          <a:off x="8672940" y="269022"/>
          <a:ext cx="1970295" cy="1182177"/>
        </a:xfrm>
        <a:prstGeom prst="rect">
          <a:avLst/>
        </a:prstGeom>
        <a:solidFill>
          <a:schemeClr val="accent6">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Formulario E-205 (ES) cónyuge, informe cotización –P5000 (CO)</a:t>
          </a:r>
        </a:p>
      </dsp:txBody>
      <dsp:txXfrm>
        <a:off x="8672940" y="269022"/>
        <a:ext cx="1970295" cy="1182177"/>
      </dsp:txXfrm>
    </dsp:sp>
    <dsp:sp modelId="{0F5C33F6-EC6C-4A8B-8995-D38D28202C43}">
      <dsp:nvSpPr>
        <dsp:cNvPr id="0" name=""/>
        <dsp:cNvSpPr/>
      </dsp:nvSpPr>
      <dsp:spPr>
        <a:xfrm>
          <a:off x="587496" y="1754921"/>
          <a:ext cx="1970295" cy="1182177"/>
        </a:xfrm>
        <a:prstGeom prst="rect">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a:t>Formulario E-207 (ES) alegaciones periodos de trabajo y residencia–P4000</a:t>
          </a:r>
        </a:p>
      </dsp:txBody>
      <dsp:txXfrm>
        <a:off x="587496" y="1754921"/>
        <a:ext cx="1970295" cy="1182177"/>
      </dsp:txXfrm>
    </dsp:sp>
    <dsp:sp modelId="{00979886-E09F-4773-BC17-65579DC0F920}">
      <dsp:nvSpPr>
        <dsp:cNvPr id="0" name=""/>
        <dsp:cNvSpPr/>
      </dsp:nvSpPr>
      <dsp:spPr>
        <a:xfrm>
          <a:off x="2792336" y="1754921"/>
          <a:ext cx="1970295" cy="1182177"/>
        </a:xfrm>
        <a:prstGeom prst="rect">
          <a:avLst/>
        </a:prstGeom>
        <a:solidFill>
          <a:schemeClr val="accent3">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a:t>Formulario E-210 (ES) resolución–P6000</a:t>
          </a:r>
        </a:p>
      </dsp:txBody>
      <dsp:txXfrm>
        <a:off x="2792336" y="1754921"/>
        <a:ext cx="1970295" cy="1182177"/>
      </dsp:txXfrm>
    </dsp:sp>
    <dsp:sp modelId="{03ADD6F1-3F4B-4E8E-BE9F-84FB7CC90FE1}">
      <dsp:nvSpPr>
        <dsp:cNvPr id="0" name=""/>
        <dsp:cNvSpPr/>
      </dsp:nvSpPr>
      <dsp:spPr>
        <a:xfrm>
          <a:off x="7312510" y="1754921"/>
          <a:ext cx="1970295" cy="1182177"/>
        </a:xfrm>
        <a:prstGeom prst="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a:t>Formulario E-213 (ES) información médica -informe médico detallado</a:t>
          </a:r>
        </a:p>
      </dsp:txBody>
      <dsp:txXfrm>
        <a:off x="7312510" y="1754921"/>
        <a:ext cx="1970295" cy="1182177"/>
      </dsp:txXfrm>
    </dsp:sp>
    <dsp:sp modelId="{D49C1C53-6F57-4132-8704-0FE1A55ACF16}">
      <dsp:nvSpPr>
        <dsp:cNvPr id="0" name=""/>
        <dsp:cNvSpPr/>
      </dsp:nvSpPr>
      <dsp:spPr>
        <a:xfrm>
          <a:off x="4949987" y="1754921"/>
          <a:ext cx="1970295" cy="1182177"/>
        </a:xfrm>
        <a:prstGeom prst="rect">
          <a:avLst/>
        </a:prstGeom>
        <a:solidFill>
          <a:schemeClr val="accent5">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Formulario E-211 (ES) resumen decisiones de todos los países implicados–P7000</a:t>
          </a:r>
        </a:p>
      </dsp:txBody>
      <dsp:txXfrm>
        <a:off x="4949987" y="1754921"/>
        <a:ext cx="1970295" cy="118217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8/14/2026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‹Nº›</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8/14/2026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062099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s-ES"/>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174230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2521618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4154579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2467639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359318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2414433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0525603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6559479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725944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991631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722368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43964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9502828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7453923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4995590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‹Nº›</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07713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294999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00923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5428737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67917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81236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8272649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261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7698695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273582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54131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99336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4228275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76274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51550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68622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95068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7347381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5747305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7613789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2415044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1389334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7015821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0976261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0759762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757623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9960423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0506887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5125400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8104102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2344350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8/14/2026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8838734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0099498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8A87A34-81AB-432B-8DAE-1953F412C126}" type="datetimeFigureOut">
              <a:rPr lang="en-US" smtClean="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9271739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78A73C-B913-413A-B18C-AD91125A9F66}" type="slidenum">
              <a:rPr lang="es-ES" smtClean="0"/>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0243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27845002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78A73C-B913-413A-B18C-AD91125A9F66}" type="slidenum">
              <a:rPr lang="es-ES" smtClean="0"/>
              <a:t>‹Nº›</a:t>
            </a:fld>
            <a:endParaRPr lang="es-E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97738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2D15D54-AD17-42BF-8F52-32204F399CE0}" type="datetimeFigureOut">
              <a:rPr lang="es-ES" smtClean="0"/>
              <a:t>14/08/2026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377990585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2D15D54-AD17-42BF-8F52-32204F399CE0}" type="datetimeFigureOut">
              <a:rPr lang="es-ES" smtClean="0"/>
              <a:t>14/08/2026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37267923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2D15D54-AD17-42BF-8F52-32204F399CE0}" type="datetimeFigureOut">
              <a:rPr lang="es-ES" smtClean="0"/>
              <a:t>14/08/2026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17256948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2D15D54-AD17-42BF-8F52-32204F399CE0}" type="datetimeFigureOut">
              <a:rPr lang="es-ES" smtClean="0"/>
              <a:t>14/08/2026</a:t>
            </a:fld>
            <a:endParaRPr lang="es-E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ES"/>
          </a:p>
        </p:txBody>
      </p:sp>
      <p:sp>
        <p:nvSpPr>
          <p:cNvPr id="9" name="Slide Number Placeholder 8"/>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20732358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2D15D54-AD17-42BF-8F52-32204F399CE0}" type="datetimeFigureOut">
              <a:rPr lang="es-ES" smtClean="0"/>
              <a:t>14/08/2026</a:t>
            </a:fld>
            <a:endParaRPr lang="es-E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E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F78A73C-B913-413A-B18C-AD91125A9F66}" type="slidenum">
              <a:rPr lang="es-ES" smtClean="0"/>
              <a:t>‹Nº›</a:t>
            </a:fld>
            <a:endParaRPr lang="es-ES"/>
          </a:p>
        </p:txBody>
      </p:sp>
    </p:spTree>
    <p:extLst>
      <p:ext uri="{BB962C8B-B14F-4D97-AF65-F5344CB8AC3E}">
        <p14:creationId xmlns:p14="http://schemas.microsoft.com/office/powerpoint/2010/main" val="36582377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2D15D54-AD17-42BF-8F52-32204F399CE0}" type="datetimeFigureOut">
              <a:rPr lang="es-ES" smtClean="0"/>
              <a:t>14/08/2026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38307860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27253386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5380313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s-E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DF78A73C-B913-413A-B18C-AD91125A9F66}" type="slidenum">
              <a:rPr lang="es-ES" smtClean="0"/>
              <a:t>‹Nº›</a:t>
            </a:fld>
            <a:endParaRPr lang="es-E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66765544"/>
      </p:ext>
    </p:extLst>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1351566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s-E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DF78A73C-B913-413A-B18C-AD91125A9F66}" type="slidenum">
              <a:rPr lang="es-ES" smtClean="0"/>
              <a:t>‹Nº›</a:t>
            </a:fld>
            <a:endParaRPr lang="es-E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673723978"/>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2D15D54-AD17-42BF-8F52-32204F399CE0}" type="datetimeFigureOut">
              <a:rPr lang="es-ES" smtClean="0"/>
              <a:t>14/08/2026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179810989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2D15D54-AD17-42BF-8F52-32204F399CE0}" type="datetimeFigureOut">
              <a:rPr lang="es-ES" smtClean="0"/>
              <a:t>14/08/2026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23412096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2D15D54-AD17-42BF-8F52-32204F399CE0}" type="datetimeFigureOut">
              <a:rPr lang="es-ES" smtClean="0"/>
              <a:t>14/08/2026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1427397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D15D54-AD17-42BF-8F52-32204F399CE0}" type="datetimeFigureOut">
              <a:rPr lang="es-ES" smtClean="0"/>
              <a:t>14/08/2026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67394115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42D15D54-AD17-42BF-8F52-32204F399CE0}" type="datetimeFigureOut">
              <a:rPr lang="es-ES" smtClean="0"/>
              <a:t>14/08/2026</a:t>
            </a:fld>
            <a:endParaRPr lang="es-E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s-E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F78A73C-B913-413A-B18C-AD91125A9F66}" type="slidenum">
              <a:rPr lang="es-ES" smtClean="0"/>
              <a:t>‹Nº›</a:t>
            </a:fld>
            <a:endParaRPr lang="es-E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370359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42D15D54-AD17-42BF-8F52-32204F399CE0}" type="datetimeFigureOut">
              <a:rPr lang="es-ES" smtClean="0"/>
              <a:t>14/08/2026</a:t>
            </a:fld>
            <a:endParaRPr lang="es-E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s-E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F78A73C-B913-413A-B18C-AD91125A9F66}" type="slidenum">
              <a:rPr lang="es-ES" smtClean="0"/>
              <a:t>‹Nº›</a:t>
            </a:fld>
            <a:endParaRPr lang="es-E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883067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374038016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428342665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s-E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DF78A73C-B913-413A-B18C-AD91125A9F66}" type="slidenum">
              <a:rPr lang="es-ES" smtClean="0"/>
              <a:t>‹Nº›</a:t>
            </a:fld>
            <a:endParaRPr lang="es-E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399449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17940820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s-E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DF78A73C-B913-413A-B18C-AD91125A9F66}" type="slidenum">
              <a:rPr lang="es-ES" smtClean="0"/>
              <a:t>‹Nº›</a:t>
            </a:fld>
            <a:endParaRPr lang="es-E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596787"/>
      </p:ext>
    </p:extLst>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2D15D54-AD17-42BF-8F52-32204F399CE0}" type="datetimeFigureOut">
              <a:rPr lang="es-ES" smtClean="0"/>
              <a:t>14/08/2026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1271082369"/>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2D15D54-AD17-42BF-8F52-32204F399CE0}" type="datetimeFigureOut">
              <a:rPr lang="es-ES" smtClean="0"/>
              <a:t>14/08/2026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2109646836"/>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2D15D54-AD17-42BF-8F52-32204F399CE0}" type="datetimeFigureOut">
              <a:rPr lang="es-ES" smtClean="0"/>
              <a:t>14/08/2026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41860661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D15D54-AD17-42BF-8F52-32204F399CE0}" type="datetimeFigureOut">
              <a:rPr lang="es-ES" smtClean="0"/>
              <a:t>14/08/2026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192510517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65051" y="6375679"/>
            <a:ext cx="1233355" cy="348462"/>
          </a:xfrm>
        </p:spPr>
        <p:txBody>
          <a:bodyPr/>
          <a:lstStyle/>
          <a:p>
            <a:fld id="{42D15D54-AD17-42BF-8F52-32204F399CE0}" type="datetimeFigureOut">
              <a:rPr lang="es-ES" smtClean="0"/>
              <a:t>14/08/2026</a:t>
            </a:fld>
            <a:endParaRPr lang="es-ES"/>
          </a:p>
        </p:txBody>
      </p:sp>
      <p:sp>
        <p:nvSpPr>
          <p:cNvPr id="6" name="Footer Placeholder 5"/>
          <p:cNvSpPr>
            <a:spLocks noGrp="1"/>
          </p:cNvSpPr>
          <p:nvPr>
            <p:ph type="ftr" sz="quarter" idx="11"/>
          </p:nvPr>
        </p:nvSpPr>
        <p:spPr>
          <a:xfrm>
            <a:off x="2103620" y="6375679"/>
            <a:ext cx="3482179" cy="345796"/>
          </a:xfrm>
        </p:spPr>
        <p:txBody>
          <a:bodyPr/>
          <a:lstStyle/>
          <a:p>
            <a:endParaRPr lang="es-ES"/>
          </a:p>
        </p:txBody>
      </p:sp>
      <p:sp>
        <p:nvSpPr>
          <p:cNvPr id="7" name="Slide Number Placeholder 6"/>
          <p:cNvSpPr>
            <a:spLocks noGrp="1"/>
          </p:cNvSpPr>
          <p:nvPr>
            <p:ph type="sldNum" sz="quarter" idx="12"/>
          </p:nvPr>
        </p:nvSpPr>
        <p:spPr>
          <a:xfrm>
            <a:off x="5691014" y="6375679"/>
            <a:ext cx="1232456" cy="345796"/>
          </a:xfrm>
        </p:spPr>
        <p:txBody>
          <a:bodyPr/>
          <a:lstStyle/>
          <a:p>
            <a:fld id="{DF78A73C-B913-413A-B18C-AD91125A9F66}" type="slidenum">
              <a:rPr lang="es-ES" smtClean="0"/>
              <a:t>‹Nº›</a:t>
            </a:fld>
            <a:endParaRPr lang="es-E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86156860"/>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65950" y="6375679"/>
            <a:ext cx="1232456" cy="348462"/>
          </a:xfrm>
        </p:spPr>
        <p:txBody>
          <a:bodyPr/>
          <a:lstStyle/>
          <a:p>
            <a:fld id="{42D15D54-AD17-42BF-8F52-32204F399CE0}" type="datetimeFigureOut">
              <a:rPr lang="es-ES" smtClean="0"/>
              <a:t>14/08/2026</a:t>
            </a:fld>
            <a:endParaRPr lang="es-ES"/>
          </a:p>
        </p:txBody>
      </p:sp>
      <p:sp>
        <p:nvSpPr>
          <p:cNvPr id="6" name="Footer Placeholder 5"/>
          <p:cNvSpPr>
            <a:spLocks noGrp="1"/>
          </p:cNvSpPr>
          <p:nvPr>
            <p:ph type="ftr" sz="quarter" idx="11"/>
          </p:nvPr>
        </p:nvSpPr>
        <p:spPr>
          <a:xfrm>
            <a:off x="2103621" y="6375679"/>
            <a:ext cx="3482178" cy="345796"/>
          </a:xfrm>
        </p:spPr>
        <p:txBody>
          <a:bodyPr/>
          <a:lstStyle/>
          <a:p>
            <a:endParaRPr lang="es-ES"/>
          </a:p>
        </p:txBody>
      </p:sp>
      <p:sp>
        <p:nvSpPr>
          <p:cNvPr id="7" name="Slide Number Placeholder 6"/>
          <p:cNvSpPr>
            <a:spLocks noGrp="1"/>
          </p:cNvSpPr>
          <p:nvPr>
            <p:ph type="sldNum" sz="quarter" idx="12"/>
          </p:nvPr>
        </p:nvSpPr>
        <p:spPr>
          <a:xfrm>
            <a:off x="5687568" y="6375679"/>
            <a:ext cx="1234440" cy="345796"/>
          </a:xfrm>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157814609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35581143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D15D54-AD17-42BF-8F52-32204F399CE0}" type="datetimeFigureOut">
              <a:rPr lang="es-ES" smtClean="0"/>
              <a:t>14/08/2026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78A73C-B913-413A-B18C-AD91125A9F66}" type="slidenum">
              <a:rPr lang="es-ES" smtClean="0"/>
              <a:t>‹Nº›</a:t>
            </a:fld>
            <a:endParaRPr lang="es-ES"/>
          </a:p>
        </p:txBody>
      </p:sp>
    </p:spTree>
    <p:extLst>
      <p:ext uri="{BB962C8B-B14F-4D97-AF65-F5344CB8AC3E}">
        <p14:creationId xmlns:p14="http://schemas.microsoft.com/office/powerpoint/2010/main" val="3956449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image" Target="../media/image5.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image" Target="../media/image4.png"/><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theme" Target="../theme/theme4.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image" Target="../media/image8.jpe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5.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6.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7.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8/14/2026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‹Nº›</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s-E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s-E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s-E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s-E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s-E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s-E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s-E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s-E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s-E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s-E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s-E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s-ES"/>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s-E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s-E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s-E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s-E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s-E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s-E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s-E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s-E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s-E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s-E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s-E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s-E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140442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s-ES"/>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62916432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ES"/>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s-ES"/>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ES"/>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32916378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D22F896-40B5-4ADD-8801-0D06FADFA095}" type="slidenum">
              <a:rPr lang="en-US" smtClean="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371867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D22F896-40B5-4ADD-8801-0D06FADFA095}" type="slidenum">
              <a:rPr lang="en-US" smtClean="0"/>
              <a:pPr/>
              <a:t>‹Nº›</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Tree>
    <p:extLst>
      <p:ext uri="{BB962C8B-B14F-4D97-AF65-F5344CB8AC3E}">
        <p14:creationId xmlns:p14="http://schemas.microsoft.com/office/powerpoint/2010/main" val="2588950937"/>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48A87A34-81AB-432B-8DAE-1953F412C126}" type="datetimeFigureOut">
              <a:rPr lang="en-US" smtClean="0"/>
              <a:pPr/>
              <a:t>8/14/2026</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6D22F896-40B5-4ADD-8801-0D06FADFA095}" type="slidenum">
              <a:rPr lang="en-US" smtClean="0"/>
              <a:pPr/>
              <a:t>‹Nº›</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s-ES"/>
          </a:p>
        </p:txBody>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Tree>
    <p:extLst>
      <p:ext uri="{BB962C8B-B14F-4D97-AF65-F5344CB8AC3E}">
        <p14:creationId xmlns:p14="http://schemas.microsoft.com/office/powerpoint/2010/main" val="2128508821"/>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hyperlink" Target="https://www.seg-social.es/wps/portal/wss/internet/Pensionistas/Servicios/34887/34912" TargetMode="External"/><Relationship Id="rId1" Type="http://schemas.openxmlformats.org/officeDocument/2006/relationships/slideLayout" Target="../slideLayouts/slideLayout7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2" Type="http://schemas.openxmlformats.org/officeDocument/2006/relationships/hyperlink" Target="https://www.seg-social.es/wps/portal/wss/internet/Pensionistas/Servicios/34887/34918" TargetMode="External"/><Relationship Id="rId1" Type="http://schemas.openxmlformats.org/officeDocument/2006/relationships/slideLayout" Target="../slideLayouts/slideLayout7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9.xml.rels><?xml version="1.0" encoding="UTF-8" standalone="yes"?>
<Relationships xmlns="http://schemas.openxmlformats.org/package/2006/relationships"><Relationship Id="rId2" Type="http://schemas.openxmlformats.org/officeDocument/2006/relationships/hyperlink" Target="https://www.seg-social.es/wps/portal/wss/internet/Pensionistas/Servicios/34887/34918" TargetMode="External"/><Relationship Id="rId1" Type="http://schemas.openxmlformats.org/officeDocument/2006/relationships/slideLayout" Target="../slideLayouts/slideLayout7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4D61BA-33B8-41A2-8DDF-BD1A2594080B}"/>
              </a:ext>
            </a:extLst>
          </p:cNvPr>
          <p:cNvSpPr>
            <a:spLocks noGrp="1"/>
          </p:cNvSpPr>
          <p:nvPr>
            <p:ph type="ctrTitle"/>
          </p:nvPr>
        </p:nvSpPr>
        <p:spPr>
          <a:xfrm>
            <a:off x="2417779" y="802299"/>
            <a:ext cx="8637073" cy="977622"/>
          </a:xfrm>
        </p:spPr>
        <p:txBody>
          <a:bodyPr>
            <a:normAutofit fontScale="90000"/>
          </a:bodyPr>
          <a:lstStyle/>
          <a:p>
            <a:br>
              <a:rPr lang="es-ES" sz="2800" dirty="0"/>
            </a:br>
            <a:r>
              <a:rPr lang="es-ES" sz="3600" dirty="0"/>
              <a:t>Las pensiones de seguridad social EN LOS CONVENIOS INTERNACIONALES</a:t>
            </a:r>
          </a:p>
        </p:txBody>
      </p:sp>
      <p:sp>
        <p:nvSpPr>
          <p:cNvPr id="3" name="Subtítulo 2">
            <a:extLst>
              <a:ext uri="{FF2B5EF4-FFF2-40B4-BE49-F238E27FC236}">
                <a16:creationId xmlns:a16="http://schemas.microsoft.com/office/drawing/2014/main" id="{7E710CDC-D9D4-4D41-B9C3-DABA035D31BF}"/>
              </a:ext>
            </a:extLst>
          </p:cNvPr>
          <p:cNvSpPr>
            <a:spLocks noGrp="1"/>
          </p:cNvSpPr>
          <p:nvPr>
            <p:ph type="subTitle" idx="1"/>
          </p:nvPr>
        </p:nvSpPr>
        <p:spPr>
          <a:xfrm>
            <a:off x="2417780" y="4100459"/>
            <a:ext cx="8637072" cy="977621"/>
          </a:xfrm>
        </p:spPr>
        <p:txBody>
          <a:bodyPr>
            <a:normAutofit fontScale="77500" lnSpcReduction="20000"/>
          </a:bodyPr>
          <a:lstStyle/>
          <a:p>
            <a:r>
              <a:rPr lang="es-ES" dirty="0"/>
              <a:t>reglamentos comunitarios, convenio multilateral iberoamericano y convenios bilaterales</a:t>
            </a:r>
          </a:p>
          <a:p>
            <a:r>
              <a:rPr lang="es-ES" dirty="0"/>
              <a:t>		</a:t>
            </a:r>
          </a:p>
        </p:txBody>
      </p:sp>
    </p:spTree>
    <p:extLst>
      <p:ext uri="{BB962C8B-B14F-4D97-AF65-F5344CB8AC3E}">
        <p14:creationId xmlns:p14="http://schemas.microsoft.com/office/powerpoint/2010/main" val="1721372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1D8CCD-7981-4BA0-A668-FACB5C104100}"/>
              </a:ext>
            </a:extLst>
          </p:cNvPr>
          <p:cNvSpPr>
            <a:spLocks noGrp="1"/>
          </p:cNvSpPr>
          <p:nvPr>
            <p:ph type="title"/>
          </p:nvPr>
        </p:nvSpPr>
        <p:spPr/>
        <p:txBody>
          <a:bodyPr/>
          <a:lstStyle/>
          <a:p>
            <a:r>
              <a:rPr lang="es-ES" dirty="0"/>
              <a:t>Índice: </a:t>
            </a:r>
          </a:p>
        </p:txBody>
      </p:sp>
      <p:sp>
        <p:nvSpPr>
          <p:cNvPr id="3" name="Marcador de contenido 2">
            <a:extLst>
              <a:ext uri="{FF2B5EF4-FFF2-40B4-BE49-F238E27FC236}">
                <a16:creationId xmlns:a16="http://schemas.microsoft.com/office/drawing/2014/main" id="{7B8A6329-36A9-43CD-A270-8EC63A18B681}"/>
              </a:ext>
            </a:extLst>
          </p:cNvPr>
          <p:cNvSpPr>
            <a:spLocks noGrp="1"/>
          </p:cNvSpPr>
          <p:nvPr>
            <p:ph idx="1"/>
          </p:nvPr>
        </p:nvSpPr>
        <p:spPr>
          <a:xfrm>
            <a:off x="2589212" y="2456268"/>
            <a:ext cx="8915400" cy="3777622"/>
          </a:xfrm>
        </p:spPr>
        <p:txBody>
          <a:bodyPr/>
          <a:lstStyle/>
          <a:p>
            <a:r>
              <a:rPr lang="es-ES" dirty="0"/>
              <a:t>Introducción</a:t>
            </a:r>
          </a:p>
          <a:p>
            <a:r>
              <a:rPr lang="es-ES" dirty="0"/>
              <a:t>Los Reglamentos comunitarios</a:t>
            </a:r>
          </a:p>
          <a:p>
            <a:r>
              <a:rPr lang="es-ES" dirty="0"/>
              <a:t>El Convenio Multilateral Iberoamericano</a:t>
            </a:r>
          </a:p>
          <a:p>
            <a:r>
              <a:rPr lang="es-ES" dirty="0"/>
              <a:t>Convenios bilaterales</a:t>
            </a:r>
          </a:p>
          <a:p>
            <a:r>
              <a:rPr lang="es-ES" dirty="0"/>
              <a:t>Los complementos a mínimos al amparo de normas internacionales</a:t>
            </a:r>
          </a:p>
        </p:txBody>
      </p:sp>
    </p:spTree>
    <p:extLst>
      <p:ext uri="{BB962C8B-B14F-4D97-AF65-F5344CB8AC3E}">
        <p14:creationId xmlns:p14="http://schemas.microsoft.com/office/powerpoint/2010/main" val="3825532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41040B-F16C-4CCA-BD6D-73E1EBD8403D}"/>
              </a:ext>
            </a:extLst>
          </p:cNvPr>
          <p:cNvSpPr>
            <a:spLocks noGrp="1"/>
          </p:cNvSpPr>
          <p:nvPr>
            <p:ph type="title"/>
          </p:nvPr>
        </p:nvSpPr>
        <p:spPr/>
        <p:txBody>
          <a:bodyPr/>
          <a:lstStyle/>
          <a:p>
            <a:r>
              <a:rPr lang="es-ES" dirty="0"/>
              <a:t>	Introducción</a:t>
            </a:r>
          </a:p>
        </p:txBody>
      </p:sp>
      <p:sp>
        <p:nvSpPr>
          <p:cNvPr id="3" name="Marcador de contenido 2">
            <a:extLst>
              <a:ext uri="{FF2B5EF4-FFF2-40B4-BE49-F238E27FC236}">
                <a16:creationId xmlns:a16="http://schemas.microsoft.com/office/drawing/2014/main" id="{2A4536B4-53EC-4BCF-B0D2-882D063E1311}"/>
              </a:ext>
            </a:extLst>
          </p:cNvPr>
          <p:cNvSpPr>
            <a:spLocks noGrp="1"/>
          </p:cNvSpPr>
          <p:nvPr>
            <p:ph idx="1"/>
          </p:nvPr>
        </p:nvSpPr>
        <p:spPr>
          <a:xfrm>
            <a:off x="932507" y="2462544"/>
            <a:ext cx="10176096" cy="3974470"/>
          </a:xfrm>
        </p:spPr>
        <p:txBody>
          <a:bodyPr>
            <a:normAutofit fontScale="62500" lnSpcReduction="20000"/>
          </a:bodyPr>
          <a:lstStyle/>
          <a:p>
            <a:pPr algn="just"/>
            <a:r>
              <a:rPr lang="es-ES" sz="2900" dirty="0">
                <a:latin typeface="Calibri" panose="020F0502020204030204" pitchFamily="34" charset="0"/>
                <a:cs typeface="Calibri" panose="020F0502020204030204" pitchFamily="34" charset="0"/>
              </a:rPr>
              <a:t>La vocación internacional de la seguridad social tiene su primer precedente en la </a:t>
            </a:r>
            <a:r>
              <a:rPr lang="es-ES" sz="2900" b="1" dirty="0">
                <a:latin typeface="Calibri" panose="020F0502020204030204" pitchFamily="34" charset="0"/>
                <a:cs typeface="Calibri" panose="020F0502020204030204" pitchFamily="34" charset="0"/>
              </a:rPr>
              <a:t>Declaración de derechos del hombre de la ONU de 10-12-1948,</a:t>
            </a:r>
            <a:r>
              <a:rPr lang="es-ES" sz="2900" dirty="0">
                <a:latin typeface="Calibri" panose="020F0502020204030204" pitchFamily="34" charset="0"/>
                <a:cs typeface="Calibri" panose="020F0502020204030204" pitchFamily="34" charset="0"/>
              </a:rPr>
              <a:t> que en sus arts. 22 y 28 disponen que “toda persona tiene derecho a un nivel de vida suficiente para asegurar su salud, su bienestar y el de su familia” y “toda persona tiene derecho a la seguridad en caso de desempleo, de enfermedad, de invalidez, de viudedad, de vejez o de pérdida de sus medios de subsistencia”.</a:t>
            </a:r>
          </a:p>
          <a:p>
            <a:pPr algn="just"/>
            <a:r>
              <a:rPr lang="es-ES" sz="2900" dirty="0">
                <a:latin typeface="Calibri" panose="020F0502020204030204" pitchFamily="34" charset="0"/>
                <a:cs typeface="Calibri" panose="020F0502020204030204" pitchFamily="34" charset="0"/>
              </a:rPr>
              <a:t>Tiene especial relevancia el </a:t>
            </a:r>
            <a:r>
              <a:rPr lang="es-ES" sz="2900" b="1" dirty="0">
                <a:latin typeface="Calibri" panose="020F0502020204030204" pitchFamily="34" charset="0"/>
                <a:cs typeface="Calibri" panose="020F0502020204030204" pitchFamily="34" charset="0"/>
              </a:rPr>
              <a:t>Convenio nº 102 de la OIT </a:t>
            </a:r>
            <a:r>
              <a:rPr lang="es-ES" sz="2900" dirty="0">
                <a:latin typeface="Calibri" panose="020F0502020204030204" pitchFamily="34" charset="0"/>
                <a:cs typeface="Calibri" panose="020F0502020204030204" pitchFamily="34" charset="0"/>
              </a:rPr>
              <a:t>suscrito por España y que establece la norma mínima de protección de seguridad social a través de 9 ramas: enfermedad, indemnización por enfermedad, desempleo, vejez, accidentes de trabajo y enfermedades profesionales, maternidad, invalidez, muerte y cargas familiares.</a:t>
            </a:r>
          </a:p>
          <a:p>
            <a:pPr algn="just"/>
            <a:r>
              <a:rPr lang="es-ES" sz="2900" dirty="0">
                <a:latin typeface="Calibri" panose="020F0502020204030204" pitchFamily="34" charset="0"/>
                <a:cs typeface="Calibri" panose="020F0502020204030204" pitchFamily="34" charset="0"/>
              </a:rPr>
              <a:t>Además, ocupan un lugar fundamental los convenios o acuerdos bilaterales suscritos para regular las situaciones derivadas de la emigración de los súbditos entre diferentes estados y que presentan cláusulas redactadas con mayor minuciosidad y detalle que los Convenios de la OIT. </a:t>
            </a:r>
          </a:p>
          <a:p>
            <a:pPr algn="just"/>
            <a:r>
              <a:rPr lang="es-ES" sz="2900" dirty="0">
                <a:latin typeface="Calibri" panose="020F0502020204030204" pitchFamily="34" charset="0"/>
                <a:cs typeface="Calibri" panose="020F0502020204030204" pitchFamily="34" charset="0"/>
              </a:rPr>
              <a:t>Precisamente estos convenios son el objeto de estudio de la presente jornada y que, en el caso de España, podemos distinguir entre los </a:t>
            </a:r>
            <a:r>
              <a:rPr lang="es-ES" sz="2900" b="1" dirty="0">
                <a:latin typeface="Calibri" panose="020F0502020204030204" pitchFamily="34" charset="0"/>
                <a:cs typeface="Calibri" panose="020F0502020204030204" pitchFamily="34" charset="0"/>
              </a:rPr>
              <a:t>Reglamentos comunitarios, el Convenio Multilateral iberoamericano y los Convenios bilaterales.</a:t>
            </a:r>
          </a:p>
          <a:p>
            <a:endParaRPr lang="es-ES" dirty="0"/>
          </a:p>
        </p:txBody>
      </p:sp>
    </p:spTree>
    <p:extLst>
      <p:ext uri="{BB962C8B-B14F-4D97-AF65-F5344CB8AC3E}">
        <p14:creationId xmlns:p14="http://schemas.microsoft.com/office/powerpoint/2010/main" val="804734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D3E829-2FC6-4F45-BE28-3669D1304F16}"/>
              </a:ext>
            </a:extLst>
          </p:cNvPr>
          <p:cNvSpPr>
            <a:spLocks noGrp="1"/>
          </p:cNvSpPr>
          <p:nvPr>
            <p:ph type="title"/>
          </p:nvPr>
        </p:nvSpPr>
        <p:spPr/>
        <p:txBody>
          <a:bodyPr/>
          <a:lstStyle/>
          <a:p>
            <a:r>
              <a:rPr lang="es-ES" dirty="0"/>
              <a:t>LOS REGLAMENTOS COMUNITARIOS</a:t>
            </a:r>
          </a:p>
        </p:txBody>
      </p:sp>
      <p:sp>
        <p:nvSpPr>
          <p:cNvPr id="3" name="Marcador de contenido 2">
            <a:extLst>
              <a:ext uri="{FF2B5EF4-FFF2-40B4-BE49-F238E27FC236}">
                <a16:creationId xmlns:a16="http://schemas.microsoft.com/office/drawing/2014/main" id="{B7D1D920-57B5-4791-87F0-8874DC001ECE}"/>
              </a:ext>
            </a:extLst>
          </p:cNvPr>
          <p:cNvSpPr>
            <a:spLocks noGrp="1"/>
          </p:cNvSpPr>
          <p:nvPr>
            <p:ph idx="1"/>
          </p:nvPr>
        </p:nvSpPr>
        <p:spPr>
          <a:xfrm>
            <a:off x="1154954" y="2603500"/>
            <a:ext cx="8825659" cy="4133202"/>
          </a:xfrm>
        </p:spPr>
        <p:txBody>
          <a:bodyPr>
            <a:normAutofit fontScale="85000" lnSpcReduction="20000"/>
          </a:bodyPr>
          <a:lstStyle/>
          <a:p>
            <a:pPr algn="just"/>
            <a:r>
              <a:rPr lang="es-ES" sz="1900" dirty="0">
                <a:latin typeface="Calibri" panose="020F0502020204030204" pitchFamily="34" charset="0"/>
                <a:cs typeface="Calibri" panose="020F0502020204030204" pitchFamily="34" charset="0"/>
              </a:rPr>
              <a:t>Los Reglamentos Comunitarios sobre la coordinación de los Sistemas  de Seguridad Social (Reglamentos (CE) 883/04, 988/09 Y 987/09) son normas de coordinación que regulan las relaciones entre las legislaciones de los Estados miembros (EM) de la Unión Europea (UE), los Estados parte del Espacio Económico Europeo (EEE) y de Suiza. </a:t>
            </a:r>
          </a:p>
          <a:p>
            <a:pPr algn="just"/>
            <a:r>
              <a:rPr lang="es-ES" sz="1900" dirty="0">
                <a:latin typeface="Calibri" panose="020F0502020204030204" pitchFamily="34" charset="0"/>
                <a:cs typeface="Calibri" panose="020F0502020204030204" pitchFamily="34" charset="0"/>
              </a:rPr>
              <a:t>Son directamente aplicables en los estados miembros.</a:t>
            </a:r>
          </a:p>
          <a:p>
            <a:pPr algn="just"/>
            <a:r>
              <a:rPr lang="es-ES" sz="1900" dirty="0">
                <a:latin typeface="Calibri" panose="020F0502020204030204" pitchFamily="34" charset="0"/>
                <a:cs typeface="Calibri" panose="020F0502020204030204" pitchFamily="34" charset="0"/>
              </a:rPr>
              <a:t>Tienen carácter de ley.</a:t>
            </a:r>
          </a:p>
          <a:p>
            <a:pPr algn="just"/>
            <a:r>
              <a:rPr lang="es-ES" sz="1900" dirty="0">
                <a:latin typeface="Calibri" panose="020F0502020204030204" pitchFamily="34" charset="0"/>
                <a:cs typeface="Calibri" panose="020F0502020204030204" pitchFamily="34" charset="0"/>
              </a:rPr>
              <a:t>Priman sobre el derecho nacional. </a:t>
            </a:r>
          </a:p>
          <a:p>
            <a:pPr algn="just"/>
            <a:r>
              <a:rPr lang="es-ES" sz="1900" dirty="0">
                <a:latin typeface="Calibri" panose="020F0502020204030204" pitchFamily="34" charset="0"/>
                <a:cs typeface="Calibri" panose="020F0502020204030204" pitchFamily="34" charset="0"/>
              </a:rPr>
              <a:t>Coordinan las legislaciones de los diferentes estados miembros.</a:t>
            </a:r>
          </a:p>
          <a:p>
            <a:pPr algn="just"/>
            <a:r>
              <a:rPr lang="es-ES" sz="1900" dirty="0">
                <a:latin typeface="Calibri" panose="020F0502020204030204" pitchFamily="34" charset="0"/>
                <a:cs typeface="Calibri" panose="020F0502020204030204" pitchFamily="34" charset="0"/>
              </a:rPr>
              <a:t>Pretenden hacer efectivos unos principios basados en la igualdad de trato, determinación de la legislación aplicable, totalización de períodos de seguro, exportación de prestaciones, colaboración administrativa y asimilación de prestaciones, ingresos hechos y acontecimientos, todos ellos encaminados a garantizar la protección de las personas y sus familiares que se desplazan de un estado miembro a otro.</a:t>
            </a:r>
          </a:p>
          <a:p>
            <a:pPr marL="0" indent="0" algn="just">
              <a:buNone/>
            </a:pPr>
            <a:endParaRPr lang="es-ES" sz="1900" dirty="0">
              <a:latin typeface="Calibri" panose="020F0502020204030204" pitchFamily="34" charset="0"/>
              <a:cs typeface="Calibri" panose="020F0502020204030204" pitchFamily="34" charset="0"/>
            </a:endParaRPr>
          </a:p>
          <a:p>
            <a:pPr marL="3657600" lvl="8" indent="0" algn="just">
              <a:buNone/>
            </a:pPr>
            <a:r>
              <a:rPr lang="es-ES" sz="1300" dirty="0">
                <a:latin typeface="Calibri" panose="020F0502020204030204" pitchFamily="34" charset="0"/>
                <a:cs typeface="Calibri" panose="020F0502020204030204" pitchFamily="34" charset="0"/>
              </a:rPr>
              <a:t>						</a:t>
            </a:r>
            <a:r>
              <a:rPr lang="es-ES" sz="2400" dirty="0">
                <a:latin typeface="Calibri" panose="020F0502020204030204" pitchFamily="34" charset="0"/>
                <a:cs typeface="Calibri" panose="020F0502020204030204" pitchFamily="34" charset="0"/>
              </a:rPr>
              <a:t>VER LISTA DE PAÍSES</a:t>
            </a:r>
          </a:p>
          <a:p>
            <a:pPr algn="just"/>
            <a:endParaRPr lang="es-ES" dirty="0">
              <a:latin typeface="Calibri" panose="020F0502020204030204" pitchFamily="34" charset="0"/>
              <a:cs typeface="Calibri" panose="020F0502020204030204" pitchFamily="34" charset="0"/>
            </a:endParaRPr>
          </a:p>
          <a:p>
            <a:endParaRPr lang="es-ES" dirty="0"/>
          </a:p>
        </p:txBody>
      </p:sp>
      <p:sp>
        <p:nvSpPr>
          <p:cNvPr id="4" name="Flecha: a la derecha con muesca 3">
            <a:extLst>
              <a:ext uri="{FF2B5EF4-FFF2-40B4-BE49-F238E27FC236}">
                <a16:creationId xmlns:a16="http://schemas.microsoft.com/office/drawing/2014/main" id="{B13C9640-D37A-49B4-9CCD-A16C4BF38495}"/>
              </a:ext>
            </a:extLst>
          </p:cNvPr>
          <p:cNvSpPr/>
          <p:nvPr/>
        </p:nvSpPr>
        <p:spPr>
          <a:xfrm>
            <a:off x="6830008" y="6251510"/>
            <a:ext cx="634482" cy="28924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711922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981200" y="320040"/>
            <a:ext cx="7239000" cy="876712"/>
          </a:xfrm>
        </p:spPr>
        <p:txBody>
          <a:bodyPr>
            <a:normAutofit/>
          </a:bodyPr>
          <a:lstStyle/>
          <a:p>
            <a:r>
              <a:rPr lang="es-ES" sz="2400" dirty="0">
                <a:latin typeface="Arial Black" panose="020B0A04020102020204" pitchFamily="34" charset="0"/>
              </a:rPr>
              <a:t>Estados miembros a los que se aplican los reglamentos comunitarios</a:t>
            </a:r>
          </a:p>
        </p:txBody>
      </p:sp>
      <p:sp>
        <p:nvSpPr>
          <p:cNvPr id="9" name="8 Marcador de contenido"/>
          <p:cNvSpPr>
            <a:spLocks noGrp="1"/>
          </p:cNvSpPr>
          <p:nvPr>
            <p:ph idx="1"/>
          </p:nvPr>
        </p:nvSpPr>
        <p:spPr>
          <a:xfrm>
            <a:off x="1910206" y="1872613"/>
            <a:ext cx="7239000" cy="4536504"/>
          </a:xfrm>
        </p:spPr>
        <p:txBody>
          <a:bodyPr>
            <a:normAutofit fontScale="85000" lnSpcReduction="20000"/>
          </a:bodyPr>
          <a:lstStyle/>
          <a:p>
            <a:pPr marL="0" indent="0">
              <a:buNone/>
            </a:pPr>
            <a:r>
              <a:rPr lang="es-ES" sz="2000" b="1" u="sng" dirty="0">
                <a:latin typeface="Calibri" panose="020F0502020204030204" pitchFamily="34" charset="0"/>
                <a:cs typeface="Calibri" panose="020F0502020204030204" pitchFamily="34" charset="0"/>
              </a:rPr>
              <a:t>ESTADOS MIEMBROS DE LA UNIÓN EUROPEA + Reino Unido:</a:t>
            </a:r>
          </a:p>
          <a:p>
            <a:pPr lvl="1"/>
            <a:endParaRPr lang="es-ES" dirty="0"/>
          </a:p>
          <a:p>
            <a:pPr lvl="1"/>
            <a:r>
              <a:rPr lang="es-ES" sz="1800" dirty="0">
                <a:cs typeface="Calibri" panose="020F0502020204030204" pitchFamily="34" charset="0"/>
              </a:rPr>
              <a:t>Alemania		España		Lituania		</a:t>
            </a:r>
          </a:p>
          <a:p>
            <a:pPr lvl="1"/>
            <a:r>
              <a:rPr lang="es-ES" sz="1800" dirty="0">
                <a:cs typeface="Calibri" panose="020F0502020204030204" pitchFamily="34" charset="0"/>
              </a:rPr>
              <a:t>Austria		Estonia		Luxemburgo</a:t>
            </a:r>
          </a:p>
          <a:p>
            <a:pPr lvl="1"/>
            <a:r>
              <a:rPr lang="es-ES" sz="1800" dirty="0">
                <a:cs typeface="Calibri" panose="020F0502020204030204" pitchFamily="34" charset="0"/>
              </a:rPr>
              <a:t>Bélgica		Finlandia		Malta</a:t>
            </a:r>
          </a:p>
          <a:p>
            <a:pPr lvl="1"/>
            <a:r>
              <a:rPr lang="es-ES" sz="1800" dirty="0">
                <a:cs typeface="Calibri" panose="020F0502020204030204" pitchFamily="34" charset="0"/>
              </a:rPr>
              <a:t>Bulgaria		Francia		Países Bajos</a:t>
            </a:r>
          </a:p>
          <a:p>
            <a:pPr lvl="1"/>
            <a:r>
              <a:rPr lang="es-ES" sz="1800" dirty="0">
                <a:cs typeface="Calibri" panose="020F0502020204030204" pitchFamily="34" charset="0"/>
              </a:rPr>
              <a:t>Chipre			Grecia		Polonia</a:t>
            </a:r>
          </a:p>
          <a:p>
            <a:pPr lvl="1"/>
            <a:r>
              <a:rPr lang="es-ES" sz="1800" dirty="0">
                <a:cs typeface="Calibri" panose="020F0502020204030204" pitchFamily="34" charset="0"/>
              </a:rPr>
              <a:t>Croacia		Hungría		Portugal</a:t>
            </a:r>
          </a:p>
          <a:p>
            <a:pPr lvl="1"/>
            <a:r>
              <a:rPr lang="es-ES" sz="1800" dirty="0">
                <a:cs typeface="Calibri" panose="020F0502020204030204" pitchFamily="34" charset="0"/>
              </a:rPr>
              <a:t>Dinamarca		Irlanda		Reino Unido</a:t>
            </a:r>
            <a:endParaRPr lang="es-ES" dirty="0">
              <a:cs typeface="Calibri" panose="020F0502020204030204" pitchFamily="34" charset="0"/>
            </a:endParaRPr>
          </a:p>
          <a:p>
            <a:pPr lvl="1"/>
            <a:r>
              <a:rPr lang="es-ES" sz="1800" dirty="0">
                <a:cs typeface="Calibri" panose="020F0502020204030204" pitchFamily="34" charset="0"/>
              </a:rPr>
              <a:t>Eslovaquia		Italia		Rep. Checa</a:t>
            </a:r>
          </a:p>
          <a:p>
            <a:pPr lvl="1"/>
            <a:r>
              <a:rPr lang="es-ES" sz="1800" dirty="0">
                <a:cs typeface="Calibri" panose="020F0502020204030204" pitchFamily="34" charset="0"/>
              </a:rPr>
              <a:t>Eslovenia		Letonia		Rumanía</a:t>
            </a:r>
          </a:p>
          <a:p>
            <a:pPr marL="292608" lvl="1" indent="0">
              <a:buNone/>
            </a:pPr>
            <a:r>
              <a:rPr lang="es-ES" sz="1800" dirty="0">
                <a:cs typeface="Calibri" panose="020F0502020204030204" pitchFamily="34" charset="0"/>
              </a:rPr>
              <a:t>					Suecia</a:t>
            </a:r>
          </a:p>
          <a:p>
            <a:pPr marL="292608" lvl="1" indent="0">
              <a:buNone/>
            </a:pPr>
            <a:endParaRPr lang="es-ES" sz="1800" dirty="0">
              <a:cs typeface="Calibri" panose="020F0502020204030204" pitchFamily="34" charset="0"/>
            </a:endParaRPr>
          </a:p>
          <a:p>
            <a:pPr marL="292608" lvl="1" indent="0">
              <a:buNone/>
            </a:pPr>
            <a:r>
              <a:rPr lang="es-ES" sz="2000" b="1" u="sng" dirty="0">
                <a:latin typeface="Calibri" panose="020F0502020204030204" pitchFamily="34" charset="0"/>
                <a:cs typeface="Calibri" panose="020F0502020204030204" pitchFamily="34" charset="0"/>
              </a:rPr>
              <a:t>ESTADOS MIEMBROS DEL ESPACIO ECONÓMICO EUROPEO:</a:t>
            </a:r>
          </a:p>
          <a:p>
            <a:pPr marL="292608" lvl="1" indent="0">
              <a:buNone/>
            </a:pPr>
            <a:endParaRPr lang="es-ES" sz="2000" b="1" dirty="0">
              <a:latin typeface="Calibri" panose="020F0502020204030204" pitchFamily="34" charset="0"/>
              <a:cs typeface="Calibri" panose="020F0502020204030204" pitchFamily="34" charset="0"/>
            </a:endParaRPr>
          </a:p>
          <a:p>
            <a:pPr marL="292608" lvl="1" indent="0">
              <a:buNone/>
            </a:pPr>
            <a:r>
              <a:rPr lang="es-ES" sz="2000" dirty="0">
                <a:latin typeface="Calibri" panose="020F0502020204030204" pitchFamily="34" charset="0"/>
                <a:cs typeface="Calibri" panose="020F0502020204030204" pitchFamily="34" charset="0"/>
              </a:rPr>
              <a:t>Liechtenstein		Islandia		Noruega		</a:t>
            </a:r>
          </a:p>
          <a:p>
            <a:pPr marL="292608" lvl="1" indent="0">
              <a:buNone/>
            </a:pPr>
            <a:endParaRPr lang="es-ES" u="sng" dirty="0"/>
          </a:p>
          <a:p>
            <a:pPr marL="292608" lvl="1" indent="0">
              <a:buNone/>
            </a:pPr>
            <a:r>
              <a:rPr lang="es-ES" sz="1800" b="1" u="sng" dirty="0"/>
              <a:t>Y Suiza desde 1-04-2012</a:t>
            </a:r>
          </a:p>
          <a:p>
            <a:pPr marL="292608" lvl="1" indent="0">
              <a:buNone/>
            </a:pPr>
            <a:endParaRPr lang="es-ES" dirty="0"/>
          </a:p>
          <a:p>
            <a:pPr marL="292608" lvl="1" indent="0">
              <a:buNone/>
            </a:pPr>
            <a:endParaRPr lang="es-ES" dirty="0"/>
          </a:p>
          <a:p>
            <a:pPr marL="292608" lvl="1" indent="0">
              <a:buNone/>
            </a:pPr>
            <a:endParaRPr lang="es-ES" dirty="0"/>
          </a:p>
          <a:p>
            <a:pPr marL="530352" lvl="2" indent="0">
              <a:buNone/>
            </a:pPr>
            <a:endParaRPr lang="es-ES" dirty="0"/>
          </a:p>
          <a:p>
            <a:pPr lvl="1"/>
            <a:endParaRPr lang="es-ES" dirty="0"/>
          </a:p>
        </p:txBody>
      </p:sp>
    </p:spTree>
    <p:extLst>
      <p:ext uri="{BB962C8B-B14F-4D97-AF65-F5344CB8AC3E}">
        <p14:creationId xmlns:p14="http://schemas.microsoft.com/office/powerpoint/2010/main" val="2556574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83BD63-7846-455B-A4BC-7F95870C7891}"/>
              </a:ext>
            </a:extLst>
          </p:cNvPr>
          <p:cNvSpPr>
            <a:spLocks noGrp="1"/>
          </p:cNvSpPr>
          <p:nvPr>
            <p:ph type="title"/>
          </p:nvPr>
        </p:nvSpPr>
        <p:spPr>
          <a:xfrm>
            <a:off x="1097280" y="286603"/>
            <a:ext cx="10058400" cy="702303"/>
          </a:xfrm>
        </p:spPr>
        <p:txBody>
          <a:bodyPr/>
          <a:lstStyle/>
          <a:p>
            <a:r>
              <a:rPr kumimoji="0" lang="es-ES" sz="3600" b="0" i="0" u="none" strike="noStrike" kern="1200" cap="none" spc="-100" normalizeH="0" baseline="0" noProof="0" dirty="0">
                <a:ln>
                  <a:noFill/>
                </a:ln>
                <a:solidFill>
                  <a:srgbClr val="D2533C"/>
                </a:solidFill>
                <a:effectLst/>
                <a:uLnTx/>
                <a:uFillTx/>
                <a:latin typeface="Arial"/>
                <a:ea typeface="+mj-ea"/>
                <a:cs typeface="+mj-cs"/>
              </a:rPr>
              <a:t>RR.CC: Campo de aplicación personal</a:t>
            </a:r>
            <a:endParaRPr lang="es-ES" dirty="0"/>
          </a:p>
        </p:txBody>
      </p:sp>
      <p:sp>
        <p:nvSpPr>
          <p:cNvPr id="3" name="Marcador de contenido 2">
            <a:extLst>
              <a:ext uri="{FF2B5EF4-FFF2-40B4-BE49-F238E27FC236}">
                <a16:creationId xmlns:a16="http://schemas.microsoft.com/office/drawing/2014/main" id="{099D227E-89C8-4A1D-8498-E60FE0F5D2D5}"/>
              </a:ext>
            </a:extLst>
          </p:cNvPr>
          <p:cNvSpPr>
            <a:spLocks noGrp="1"/>
          </p:cNvSpPr>
          <p:nvPr>
            <p:ph idx="1"/>
          </p:nvPr>
        </p:nvSpPr>
        <p:spPr/>
        <p:txBody>
          <a:bodyPr>
            <a:normAutofit lnSpcReduction="10000"/>
          </a:bodyPr>
          <a:lstStyle/>
          <a:p>
            <a:r>
              <a:rPr lang="es-ES" dirty="0">
                <a:latin typeface="Calibri" panose="020F0502020204030204" pitchFamily="34" charset="0"/>
                <a:cs typeface="Calibri" panose="020F0502020204030204" pitchFamily="34" charset="0"/>
              </a:rPr>
              <a:t>Los Reglamentos Comunitarios 883/04 de base y 978/09 de aplicación afectan a:</a:t>
            </a:r>
          </a:p>
          <a:p>
            <a:pPr marL="0" indent="0">
              <a:buNone/>
            </a:pPr>
            <a:endParaRPr lang="es-ES" dirty="0">
              <a:latin typeface="Calibri" panose="020F0502020204030204" pitchFamily="34" charset="0"/>
              <a:cs typeface="Calibri" panose="020F0502020204030204" pitchFamily="34" charset="0"/>
            </a:endParaRPr>
          </a:p>
          <a:p>
            <a:pPr lvl="1" algn="just"/>
            <a:r>
              <a:rPr lang="es-ES" sz="1600" dirty="0">
                <a:latin typeface="Calibri" panose="020F0502020204030204" pitchFamily="34" charset="0"/>
                <a:cs typeface="Calibri" panose="020F0502020204030204" pitchFamily="34" charset="0"/>
              </a:rPr>
              <a:t>Nacionales de un estado miembro (EM) que estén o hayan estado sujetos a la legislación de uno o varios estados miembros (EE.MM)</a:t>
            </a:r>
          </a:p>
          <a:p>
            <a:pPr lvl="1" algn="just"/>
            <a:r>
              <a:rPr lang="es-ES" sz="1600" dirty="0">
                <a:latin typeface="Calibri" panose="020F0502020204030204" pitchFamily="34" charset="0"/>
                <a:cs typeface="Calibri" panose="020F0502020204030204" pitchFamily="34" charset="0"/>
              </a:rPr>
              <a:t>Apátridas y/o refugiados residentes en un EM que estén o hayan estado sujetos a la legislación de uno o varios EE.MM.</a:t>
            </a:r>
          </a:p>
          <a:p>
            <a:pPr lvl="1" algn="just"/>
            <a:r>
              <a:rPr lang="es-ES" sz="1600" dirty="0">
                <a:latin typeface="Calibri" panose="020F0502020204030204" pitchFamily="34" charset="0"/>
                <a:cs typeface="Calibri" panose="020F0502020204030204" pitchFamily="34" charset="0"/>
              </a:rPr>
              <a:t>Miembros de las familias y supervivientes de las personas referidas anteriormente, con independencia de su nacionalidad.</a:t>
            </a:r>
          </a:p>
          <a:p>
            <a:pPr lvl="1" algn="just"/>
            <a:r>
              <a:rPr lang="es-ES" sz="1600" dirty="0">
                <a:latin typeface="Calibri" panose="020F0502020204030204" pitchFamily="34" charset="0"/>
                <a:cs typeface="Calibri" panose="020F0502020204030204" pitchFamily="34" charset="0"/>
              </a:rPr>
              <a:t>Supervivientes de personas que hayan estado sujetas a la legislación de uno o varios EE.MM, cualquiera que sea su nacionalidad, siempre que:</a:t>
            </a:r>
          </a:p>
          <a:p>
            <a:pPr lvl="3" algn="just">
              <a:buFont typeface="Wingdings" panose="05000000000000000000" pitchFamily="2" charset="2"/>
              <a:buChar char="Ø"/>
            </a:pPr>
            <a:r>
              <a:rPr lang="es-ES" dirty="0">
                <a:latin typeface="Calibri" panose="020F0502020204030204" pitchFamily="34" charset="0"/>
                <a:cs typeface="Calibri" panose="020F0502020204030204" pitchFamily="34" charset="0"/>
              </a:rPr>
              <a:t>Los supervivientes sean nacionales de un EM</a:t>
            </a:r>
          </a:p>
          <a:p>
            <a:pPr lvl="3" algn="just">
              <a:buFont typeface="Wingdings" panose="05000000000000000000" pitchFamily="2" charset="2"/>
              <a:buChar char="Ø"/>
            </a:pPr>
            <a:r>
              <a:rPr lang="es-ES" dirty="0">
                <a:latin typeface="Calibri" panose="020F0502020204030204" pitchFamily="34" charset="0"/>
                <a:cs typeface="Calibri" panose="020F0502020204030204" pitchFamily="34" charset="0"/>
              </a:rPr>
              <a:t>Los supervivientes sean apátridas y/o refugiados que residen en un EM</a:t>
            </a:r>
          </a:p>
          <a:p>
            <a:pPr lvl="1" algn="just"/>
            <a:r>
              <a:rPr lang="es-ES" sz="1600" dirty="0">
                <a:latin typeface="Calibri" panose="020F0502020204030204" pitchFamily="34" charset="0"/>
                <a:cs typeface="Calibri" panose="020F0502020204030204" pitchFamily="34" charset="0"/>
              </a:rPr>
              <a:t>Nacionales de terceros países, sus familiares y supervivientes, si:</a:t>
            </a:r>
          </a:p>
          <a:p>
            <a:pPr lvl="3" algn="just">
              <a:buFont typeface="Wingdings" panose="05000000000000000000" pitchFamily="2" charset="2"/>
              <a:buChar char="Ø"/>
            </a:pPr>
            <a:r>
              <a:rPr lang="es-ES" dirty="0">
                <a:latin typeface="Calibri" panose="020F0502020204030204" pitchFamily="34" charset="0"/>
                <a:cs typeface="Calibri" panose="020F0502020204030204" pitchFamily="34" charset="0"/>
              </a:rPr>
              <a:t>No están en el campo de aplicación de los RR.CC. únicamente por su nacionalidad.</a:t>
            </a:r>
          </a:p>
          <a:p>
            <a:pPr lvl="3" algn="just">
              <a:buFont typeface="Wingdings" panose="05000000000000000000" pitchFamily="2" charset="2"/>
              <a:buChar char="Ø"/>
            </a:pPr>
            <a:r>
              <a:rPr lang="es-ES" dirty="0">
                <a:latin typeface="Calibri" panose="020F0502020204030204" pitchFamily="34" charset="0"/>
                <a:cs typeface="Calibri" panose="020F0502020204030204" pitchFamily="34" charset="0"/>
              </a:rPr>
              <a:t>Residen en un EM.</a:t>
            </a:r>
          </a:p>
          <a:p>
            <a:endParaRPr lang="es-ES" dirty="0"/>
          </a:p>
        </p:txBody>
      </p:sp>
    </p:spTree>
    <p:extLst>
      <p:ext uri="{BB962C8B-B14F-4D97-AF65-F5344CB8AC3E}">
        <p14:creationId xmlns:p14="http://schemas.microsoft.com/office/powerpoint/2010/main" val="3139338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83BD63-7846-455B-A4BC-7F95870C7891}"/>
              </a:ext>
            </a:extLst>
          </p:cNvPr>
          <p:cNvSpPr>
            <a:spLocks noGrp="1"/>
          </p:cNvSpPr>
          <p:nvPr>
            <p:ph type="title"/>
          </p:nvPr>
        </p:nvSpPr>
        <p:spPr>
          <a:xfrm>
            <a:off x="1097280" y="286603"/>
            <a:ext cx="10058400" cy="702303"/>
          </a:xfrm>
        </p:spPr>
        <p:txBody>
          <a:bodyPr/>
          <a:lstStyle/>
          <a:p>
            <a:r>
              <a:rPr kumimoji="0" lang="es-ES" sz="3600" b="0" i="0" u="none" strike="noStrike" kern="1200" cap="none" spc="-100" normalizeH="0" baseline="0" noProof="0" dirty="0">
                <a:ln>
                  <a:noFill/>
                </a:ln>
                <a:solidFill>
                  <a:srgbClr val="D2533C"/>
                </a:solidFill>
                <a:effectLst/>
                <a:uLnTx/>
                <a:uFillTx/>
                <a:latin typeface="Arial"/>
                <a:ea typeface="+mj-ea"/>
                <a:cs typeface="+mj-cs"/>
              </a:rPr>
              <a:t>RR.CC: Campo de aplicación material</a:t>
            </a:r>
            <a:endParaRPr lang="es-ES" dirty="0"/>
          </a:p>
        </p:txBody>
      </p:sp>
      <p:sp>
        <p:nvSpPr>
          <p:cNvPr id="3" name="Marcador de contenido 2">
            <a:extLst>
              <a:ext uri="{FF2B5EF4-FFF2-40B4-BE49-F238E27FC236}">
                <a16:creationId xmlns:a16="http://schemas.microsoft.com/office/drawing/2014/main" id="{099D227E-89C8-4A1D-8498-E60FE0F5D2D5}"/>
              </a:ext>
            </a:extLst>
          </p:cNvPr>
          <p:cNvSpPr>
            <a:spLocks noGrp="1"/>
          </p:cNvSpPr>
          <p:nvPr>
            <p:ph idx="1"/>
          </p:nvPr>
        </p:nvSpPr>
        <p:spPr/>
        <p:txBody>
          <a:bodyPr>
            <a:normAutofit/>
          </a:bodyPr>
          <a:lstStyle/>
          <a:p>
            <a:pPr algn="just"/>
            <a:r>
              <a:rPr lang="es-ES" dirty="0">
                <a:latin typeface="Calibri" panose="020F0502020204030204" pitchFamily="34" charset="0"/>
                <a:cs typeface="Calibri" panose="020F0502020204030204" pitchFamily="34" charset="0"/>
              </a:rPr>
              <a:t>Los Reglamentos comunitarios cubren las prestaciones del R. General y de los Regímenes Especiales, </a:t>
            </a:r>
            <a:r>
              <a:rPr lang="es-ES" u="sng" dirty="0">
                <a:latin typeface="Calibri" panose="020F0502020204030204" pitchFamily="34" charset="0"/>
                <a:cs typeface="Calibri" panose="020F0502020204030204" pitchFamily="34" charset="0"/>
              </a:rPr>
              <a:t>contributivas y no contributivas</a:t>
            </a:r>
            <a:r>
              <a:rPr lang="es-ES" dirty="0">
                <a:latin typeface="Calibri" panose="020F0502020204030204" pitchFamily="34" charset="0"/>
                <a:cs typeface="Calibri" panose="020F0502020204030204" pitchFamily="34" charset="0"/>
              </a:rPr>
              <a:t>, que se originen por motivo de:</a:t>
            </a:r>
          </a:p>
          <a:p>
            <a:pPr algn="just"/>
            <a:endParaRPr lang="es-ES" dirty="0">
              <a:latin typeface="Calibri" panose="020F0502020204030204" pitchFamily="34" charset="0"/>
              <a:cs typeface="Calibri" panose="020F0502020204030204" pitchFamily="34" charset="0"/>
            </a:endParaRPr>
          </a:p>
          <a:p>
            <a:pPr lvl="1" algn="just"/>
            <a:r>
              <a:rPr lang="es-ES" dirty="0">
                <a:latin typeface="Calibri" panose="020F0502020204030204" pitchFamily="34" charset="0"/>
                <a:cs typeface="Calibri" panose="020F0502020204030204" pitchFamily="34" charset="0"/>
              </a:rPr>
              <a:t>Enfermedad, maternidad, paternidad </a:t>
            </a:r>
          </a:p>
          <a:p>
            <a:pPr lvl="1" algn="just"/>
            <a:r>
              <a:rPr lang="es-ES" dirty="0">
                <a:latin typeface="Calibri" panose="020F0502020204030204" pitchFamily="34" charset="0"/>
                <a:cs typeface="Calibri" panose="020F0502020204030204" pitchFamily="34" charset="0"/>
              </a:rPr>
              <a:t>Invalidez</a:t>
            </a:r>
          </a:p>
          <a:p>
            <a:pPr lvl="1" algn="just"/>
            <a:r>
              <a:rPr lang="es-ES" dirty="0">
                <a:latin typeface="Calibri" panose="020F0502020204030204" pitchFamily="34" charset="0"/>
                <a:cs typeface="Calibri" panose="020F0502020204030204" pitchFamily="34" charset="0"/>
              </a:rPr>
              <a:t>Vejez</a:t>
            </a:r>
          </a:p>
          <a:p>
            <a:pPr lvl="1" algn="just"/>
            <a:r>
              <a:rPr lang="es-ES" dirty="0">
                <a:latin typeface="Calibri" panose="020F0502020204030204" pitchFamily="34" charset="0"/>
                <a:cs typeface="Calibri" panose="020F0502020204030204" pitchFamily="34" charset="0"/>
              </a:rPr>
              <a:t>Muerte y supervivencia (viudedad, orfandad y favor de familiares)</a:t>
            </a:r>
          </a:p>
          <a:p>
            <a:pPr lvl="1" algn="just"/>
            <a:r>
              <a:rPr lang="es-ES" dirty="0">
                <a:latin typeface="Calibri" panose="020F0502020204030204" pitchFamily="34" charset="0"/>
                <a:cs typeface="Calibri" panose="020F0502020204030204" pitchFamily="34" charset="0"/>
              </a:rPr>
              <a:t>Accidente de trabajo y enfermedad profesional</a:t>
            </a:r>
          </a:p>
          <a:p>
            <a:pPr lvl="1" algn="just"/>
            <a:r>
              <a:rPr lang="es-ES" dirty="0">
                <a:latin typeface="Calibri" panose="020F0502020204030204" pitchFamily="34" charset="0"/>
                <a:cs typeface="Calibri" panose="020F0502020204030204" pitchFamily="34" charset="0"/>
              </a:rPr>
              <a:t>Subsidio por defunción</a:t>
            </a:r>
          </a:p>
          <a:p>
            <a:pPr lvl="1" algn="just"/>
            <a:r>
              <a:rPr lang="es-ES" dirty="0">
                <a:latin typeface="Calibri" panose="020F0502020204030204" pitchFamily="34" charset="0"/>
                <a:cs typeface="Calibri" panose="020F0502020204030204" pitchFamily="34" charset="0"/>
              </a:rPr>
              <a:t>Desempleo</a:t>
            </a:r>
          </a:p>
          <a:p>
            <a:pPr lvl="1" algn="just"/>
            <a:r>
              <a:rPr lang="es-ES" dirty="0">
                <a:latin typeface="Calibri" panose="020F0502020204030204" pitchFamily="34" charset="0"/>
                <a:cs typeface="Calibri" panose="020F0502020204030204" pitchFamily="34" charset="0"/>
              </a:rPr>
              <a:t>Prestaciones familiares</a:t>
            </a:r>
          </a:p>
          <a:p>
            <a:endParaRPr lang="es-ES" dirty="0"/>
          </a:p>
        </p:txBody>
      </p:sp>
    </p:spTree>
    <p:extLst>
      <p:ext uri="{BB962C8B-B14F-4D97-AF65-F5344CB8AC3E}">
        <p14:creationId xmlns:p14="http://schemas.microsoft.com/office/powerpoint/2010/main" val="3151186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B60D4E-96C5-4B5F-8621-C13CD485E95A}"/>
              </a:ext>
            </a:extLst>
          </p:cNvPr>
          <p:cNvSpPr>
            <a:spLocks noGrp="1"/>
          </p:cNvSpPr>
          <p:nvPr>
            <p:ph type="title"/>
          </p:nvPr>
        </p:nvSpPr>
        <p:spPr>
          <a:xfrm>
            <a:off x="1097280" y="286604"/>
            <a:ext cx="10058400" cy="945038"/>
          </a:xfrm>
        </p:spPr>
        <p:txBody>
          <a:bodyPr/>
          <a:lstStyle/>
          <a:p>
            <a:r>
              <a:rPr kumimoji="0" lang="es-ES" sz="3600" b="0" i="0" u="none" strike="noStrike" kern="1200" cap="none" spc="-100" normalizeH="0" baseline="0" noProof="0" dirty="0">
                <a:ln>
                  <a:noFill/>
                </a:ln>
                <a:solidFill>
                  <a:srgbClr val="D2533C"/>
                </a:solidFill>
                <a:effectLst/>
                <a:uLnTx/>
                <a:uFillTx/>
                <a:latin typeface="Arial"/>
                <a:ea typeface="+mj-ea"/>
                <a:cs typeface="+mj-cs"/>
              </a:rPr>
              <a:t>RR.CC: Legislación aplicable </a:t>
            </a:r>
            <a:endParaRPr lang="es-ES" dirty="0"/>
          </a:p>
        </p:txBody>
      </p:sp>
      <p:sp>
        <p:nvSpPr>
          <p:cNvPr id="3" name="Marcador de contenido 2">
            <a:extLst>
              <a:ext uri="{FF2B5EF4-FFF2-40B4-BE49-F238E27FC236}">
                <a16:creationId xmlns:a16="http://schemas.microsoft.com/office/drawing/2014/main" id="{956CD1F1-54F4-471F-92BE-0E6DE302AA8B}"/>
              </a:ext>
            </a:extLst>
          </p:cNvPr>
          <p:cNvSpPr>
            <a:spLocks noGrp="1"/>
          </p:cNvSpPr>
          <p:nvPr>
            <p:ph idx="1"/>
          </p:nvPr>
        </p:nvSpPr>
        <p:spPr>
          <a:xfrm>
            <a:off x="1097280" y="2062064"/>
            <a:ext cx="10058400" cy="3807029"/>
          </a:xfrm>
        </p:spPr>
        <p:txBody>
          <a:bodyPr>
            <a:normAutofit fontScale="92500" lnSpcReduction="20000"/>
          </a:bodyPr>
          <a:lstStyle/>
          <a:p>
            <a:pPr algn="just">
              <a:buFont typeface="Wingdings" panose="05000000000000000000" pitchFamily="2" charset="2"/>
              <a:buChar char="§"/>
            </a:pPr>
            <a:r>
              <a:rPr lang="es-ES" dirty="0">
                <a:latin typeface="Calibri" panose="020F0502020204030204" pitchFamily="34" charset="0"/>
                <a:cs typeface="Calibri" panose="020F0502020204030204" pitchFamily="34" charset="0"/>
              </a:rPr>
              <a:t> </a:t>
            </a:r>
            <a:r>
              <a:rPr lang="es-ES" sz="1900" dirty="0">
                <a:latin typeface="Calibri" panose="020F0502020204030204" pitchFamily="34" charset="0"/>
                <a:cs typeface="Calibri" panose="020F0502020204030204" pitchFamily="34" charset="0"/>
              </a:rPr>
              <a:t>Persona que ejerce una actividad en un EM:  - la de ese estado miembro</a:t>
            </a:r>
          </a:p>
          <a:p>
            <a:pPr marL="274320" lvl="1" indent="0" algn="just">
              <a:buNone/>
            </a:pPr>
            <a:endParaRPr lang="es-ES" sz="1900" dirty="0">
              <a:latin typeface="Calibri" panose="020F0502020204030204" pitchFamily="34" charset="0"/>
              <a:cs typeface="Calibri" panose="020F0502020204030204" pitchFamily="34" charset="0"/>
            </a:endParaRPr>
          </a:p>
          <a:p>
            <a:pPr algn="just">
              <a:buFont typeface="Wingdings" panose="05000000000000000000" pitchFamily="2" charset="2"/>
              <a:buChar char="§"/>
            </a:pPr>
            <a:r>
              <a:rPr lang="es-ES" sz="1900" dirty="0">
                <a:latin typeface="Calibri" panose="020F0502020204030204" pitchFamily="34" charset="0"/>
                <a:cs typeface="Calibri" panose="020F0502020204030204" pitchFamily="34" charset="0"/>
              </a:rPr>
              <a:t> Marinos: - la del estado miembro de bandera de su buque.</a:t>
            </a:r>
          </a:p>
          <a:p>
            <a:pPr marL="274320" lvl="1" indent="0" algn="just">
              <a:buNone/>
            </a:pPr>
            <a:endParaRPr lang="es-ES" sz="1900" dirty="0">
              <a:latin typeface="Calibri" panose="020F0502020204030204" pitchFamily="34" charset="0"/>
              <a:cs typeface="Calibri" panose="020F0502020204030204" pitchFamily="34" charset="0"/>
            </a:endParaRPr>
          </a:p>
          <a:p>
            <a:pPr algn="just">
              <a:buFont typeface="Wingdings" panose="05000000000000000000" pitchFamily="2" charset="2"/>
              <a:buChar char="§"/>
            </a:pPr>
            <a:r>
              <a:rPr lang="es-ES" sz="1900" dirty="0">
                <a:latin typeface="Calibri" panose="020F0502020204030204" pitchFamily="34" charset="0"/>
                <a:cs typeface="Calibri" panose="020F0502020204030204" pitchFamily="34" charset="0"/>
              </a:rPr>
              <a:t> Funcionarios: - la del estado miembro del que dependa su Administración.</a:t>
            </a:r>
          </a:p>
          <a:p>
            <a:pPr marL="274320" lvl="1" indent="0" algn="just">
              <a:buNone/>
            </a:pPr>
            <a:endParaRPr lang="es-ES" sz="1900" dirty="0">
              <a:latin typeface="Calibri" panose="020F0502020204030204" pitchFamily="34" charset="0"/>
              <a:cs typeface="Calibri" panose="020F0502020204030204" pitchFamily="34" charset="0"/>
            </a:endParaRPr>
          </a:p>
          <a:p>
            <a:pPr algn="just">
              <a:buFont typeface="Wingdings" panose="05000000000000000000" pitchFamily="2" charset="2"/>
              <a:buChar char="§"/>
            </a:pPr>
            <a:r>
              <a:rPr lang="es-ES" sz="1900" dirty="0">
                <a:latin typeface="Calibri" panose="020F0502020204030204" pitchFamily="34" charset="0"/>
                <a:cs typeface="Calibri" panose="020F0502020204030204" pitchFamily="34" charset="0"/>
              </a:rPr>
              <a:t> Persona que percibe desempleo según la legislación del EM de residencia: - la de dicho Estado.</a:t>
            </a:r>
          </a:p>
          <a:p>
            <a:pPr marL="274320" lvl="1" indent="0" algn="just">
              <a:buNone/>
            </a:pPr>
            <a:endParaRPr lang="es-ES" sz="1900" dirty="0">
              <a:latin typeface="Calibri" panose="020F0502020204030204" pitchFamily="34" charset="0"/>
              <a:cs typeface="Calibri" panose="020F0502020204030204" pitchFamily="34" charset="0"/>
            </a:endParaRPr>
          </a:p>
          <a:p>
            <a:pPr algn="just">
              <a:buFont typeface="Wingdings" panose="05000000000000000000" pitchFamily="2" charset="2"/>
              <a:buChar char="§"/>
            </a:pPr>
            <a:r>
              <a:rPr lang="es-ES" sz="1900" dirty="0">
                <a:latin typeface="Calibri" panose="020F0502020204030204" pitchFamily="34" charset="0"/>
                <a:cs typeface="Calibri" panose="020F0502020204030204" pitchFamily="34" charset="0"/>
              </a:rPr>
              <a:t> Persona llamada al servicio militar o civil de un EM: - la de este estado miembro.</a:t>
            </a:r>
          </a:p>
          <a:p>
            <a:pPr marL="274320" lvl="1" indent="0" algn="just">
              <a:buNone/>
            </a:pPr>
            <a:endParaRPr lang="es-ES" sz="1900" dirty="0">
              <a:latin typeface="Calibri" panose="020F0502020204030204" pitchFamily="34" charset="0"/>
              <a:cs typeface="Calibri" panose="020F0502020204030204" pitchFamily="34" charset="0"/>
            </a:endParaRPr>
          </a:p>
          <a:p>
            <a:pPr algn="just">
              <a:buFont typeface="Wingdings" panose="05000000000000000000" pitchFamily="2" charset="2"/>
              <a:buChar char="§"/>
            </a:pPr>
            <a:r>
              <a:rPr lang="es-ES" sz="1900" dirty="0">
                <a:latin typeface="Calibri" panose="020F0502020204030204" pitchFamily="34" charset="0"/>
                <a:cs typeface="Calibri" panose="020F0502020204030204" pitchFamily="34" charset="0"/>
              </a:rPr>
              <a:t>  Persona que no está sujeta a ninguna legislación: - la del estado miembro de residencia.</a:t>
            </a:r>
          </a:p>
          <a:p>
            <a:endParaRPr lang="es-ES" dirty="0"/>
          </a:p>
        </p:txBody>
      </p:sp>
    </p:spTree>
    <p:extLst>
      <p:ext uri="{BB962C8B-B14F-4D97-AF65-F5344CB8AC3E}">
        <p14:creationId xmlns:p14="http://schemas.microsoft.com/office/powerpoint/2010/main" val="1391005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106B5A-C874-4F46-A83E-6FD715A3A6CE}"/>
              </a:ext>
            </a:extLst>
          </p:cNvPr>
          <p:cNvSpPr>
            <a:spLocks noGrp="1"/>
          </p:cNvSpPr>
          <p:nvPr>
            <p:ph type="title"/>
          </p:nvPr>
        </p:nvSpPr>
        <p:spPr/>
        <p:txBody>
          <a:bodyPr/>
          <a:lstStyle/>
          <a:p>
            <a:r>
              <a:rPr lang="es-ES" sz="3200" dirty="0"/>
              <a:t>Las pensiones de seguridad social en los Reglamentos comunitarios</a:t>
            </a:r>
            <a:br>
              <a:rPr lang="es-ES" sz="3200" dirty="0"/>
            </a:br>
            <a:endParaRPr lang="es-ES" sz="3200" dirty="0"/>
          </a:p>
        </p:txBody>
      </p:sp>
      <p:sp>
        <p:nvSpPr>
          <p:cNvPr id="3" name="Marcador de contenido 2">
            <a:extLst>
              <a:ext uri="{FF2B5EF4-FFF2-40B4-BE49-F238E27FC236}">
                <a16:creationId xmlns:a16="http://schemas.microsoft.com/office/drawing/2014/main" id="{2A92821D-11C1-43F4-94F9-7AB865F0E9CD}"/>
              </a:ext>
            </a:extLst>
          </p:cNvPr>
          <p:cNvSpPr>
            <a:spLocks noGrp="1"/>
          </p:cNvSpPr>
          <p:nvPr>
            <p:ph idx="1"/>
          </p:nvPr>
        </p:nvSpPr>
        <p:spPr>
          <a:xfrm>
            <a:off x="1154954" y="2986055"/>
            <a:ext cx="8825659" cy="3416300"/>
          </a:xfrm>
        </p:spPr>
        <p:txBody>
          <a:bodyPr>
            <a:normAutofit fontScale="47500" lnSpcReduction="20000"/>
          </a:bodyPr>
          <a:lstStyle/>
          <a:p>
            <a:r>
              <a:rPr lang="es-ES" sz="4500" dirty="0"/>
              <a:t>Solicitud, presentación y efectos</a:t>
            </a:r>
          </a:p>
          <a:p>
            <a:r>
              <a:rPr lang="es-ES" sz="4500" dirty="0"/>
              <a:t>Requisitos</a:t>
            </a:r>
          </a:p>
          <a:p>
            <a:r>
              <a:rPr lang="es-ES" sz="4500" dirty="0"/>
              <a:t>Hecho causante</a:t>
            </a:r>
          </a:p>
          <a:p>
            <a:r>
              <a:rPr lang="es-ES" sz="4500" dirty="0"/>
              <a:t>Cuantía</a:t>
            </a:r>
          </a:p>
          <a:p>
            <a:r>
              <a:rPr lang="es-ES" sz="4500" dirty="0"/>
              <a:t>Efectos económicos</a:t>
            </a:r>
          </a:p>
          <a:p>
            <a:r>
              <a:rPr lang="es-ES" sz="4500" dirty="0"/>
              <a:t>Resolución</a:t>
            </a:r>
          </a:p>
          <a:p>
            <a:r>
              <a:rPr lang="es-ES" sz="4500" dirty="0"/>
              <a:t>Revisión al amparo del Reglamento comunitario</a:t>
            </a:r>
          </a:p>
          <a:p>
            <a:r>
              <a:rPr lang="es-ES" sz="4500" dirty="0"/>
              <a:t>Formularios de enlace </a:t>
            </a:r>
          </a:p>
          <a:p>
            <a:endParaRPr lang="es-ES" dirty="0"/>
          </a:p>
        </p:txBody>
      </p:sp>
    </p:spTree>
    <p:extLst>
      <p:ext uri="{BB962C8B-B14F-4D97-AF65-F5344CB8AC3E}">
        <p14:creationId xmlns:p14="http://schemas.microsoft.com/office/powerpoint/2010/main" val="3955507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LOS REGLAMENTOS COMUNITARIOS)</a:t>
            </a:r>
            <a:br>
              <a:rPr lang="es-ES" sz="2400"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400" b="1" cap="none" dirty="0">
                <a:latin typeface="Calibri Light" panose="020F0302020204030204" pitchFamily="34" charset="0"/>
                <a:cs typeface="Calibri Light" panose="020F0302020204030204" pitchFamily="34" charset="0"/>
              </a:rPr>
              <a:t>Solicitud, presentación y efectos:</a:t>
            </a:r>
            <a:endParaRPr lang="es-ES" sz="2400" b="1" dirty="0">
              <a:latin typeface="Calibri Light" panose="020F0302020204030204" pitchFamily="34" charset="0"/>
              <a:cs typeface="Calibri Light" panose="020F0302020204030204" pitchFamily="34" charset="0"/>
            </a:endParaRPr>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4564484" y="290623"/>
            <a:ext cx="6495690" cy="5797171"/>
          </a:xfrm>
        </p:spPr>
        <p:txBody>
          <a:bodyPr>
            <a:noAutofit/>
          </a:bodyPr>
          <a:lstStyle/>
          <a:p>
            <a:pPr algn="just"/>
            <a:r>
              <a:rPr lang="es-ES" sz="1800" dirty="0">
                <a:latin typeface="Calibri" panose="020F0502020204030204" pitchFamily="34" charset="0"/>
                <a:cs typeface="Calibri" panose="020F0502020204030204" pitchFamily="34" charset="0"/>
              </a:rPr>
              <a:t>La iniciación del procedimiento de una solicitud al amparo de los RR.CC. viene determinada por la alegación de trabajos en más de un estado miembro.</a:t>
            </a:r>
          </a:p>
          <a:p>
            <a:pPr algn="just"/>
            <a:r>
              <a:rPr lang="es-ES" sz="1800" dirty="0">
                <a:latin typeface="Calibri" panose="020F0502020204030204" pitchFamily="34" charset="0"/>
                <a:cs typeface="Calibri" panose="020F0502020204030204" pitchFamily="34" charset="0"/>
              </a:rPr>
              <a:t>La presentación de la solicitud debe de efectuarse ante la institución competente del país de residencia. En el caso de no haber tenido actividad laboral en dicho país, éste dará traslado de la solicitud al último EM donde acredite cotizaciones</a:t>
            </a:r>
          </a:p>
          <a:p>
            <a:pPr algn="just"/>
            <a:r>
              <a:rPr lang="es-ES" sz="1800" dirty="0">
                <a:latin typeface="Calibri" panose="020F0502020204030204" pitchFamily="34" charset="0"/>
                <a:cs typeface="Calibri" panose="020F0502020204030204" pitchFamily="34" charset="0"/>
              </a:rPr>
              <a:t>La solicitud presentada en un EM supone la liquidación simultánea para todos los estados miembros a cuyas legislaciones hubiera estado sujeto el trabajador siempre que se aleguen expresamente los períodos de trabajo y/o residencia.</a:t>
            </a:r>
          </a:p>
          <a:p>
            <a:pPr algn="just"/>
            <a:r>
              <a:rPr lang="es-ES" sz="1800" dirty="0">
                <a:latin typeface="Calibri" panose="020F0502020204030204" pitchFamily="34" charset="0"/>
                <a:cs typeface="Calibri" panose="020F0502020204030204" pitchFamily="34" charset="0"/>
              </a:rPr>
              <a:t>La fecha de presentación tendrá validez ante todos los países implicados. Si las alegaciones de los trabajos en otro EM se efectúan en otro momento posterior, será éste el que determine la fecha de solicitud para el otro EM.</a:t>
            </a:r>
          </a:p>
          <a:p>
            <a:pPr algn="just"/>
            <a:r>
              <a:rPr lang="es-ES" sz="1800" dirty="0">
                <a:latin typeface="Calibri" panose="020F0502020204030204" pitchFamily="34" charset="0"/>
                <a:cs typeface="Calibri" panose="020F0502020204030204" pitchFamily="34" charset="0"/>
              </a:rPr>
              <a:t>La institución donde se ha presentado la solicitud (institución de contacto) trasladará al resto de instituciones afectadas la solicitud de pensión junto con los documentos que se disponga y notificará los períodos de seguro y/o residencia cumplidos según su legislación utilizando los formularios reglamentarios.</a:t>
            </a:r>
            <a:endParaRPr lang="es-ES" sz="1800" dirty="0"/>
          </a:p>
        </p:txBody>
      </p:sp>
    </p:spTree>
    <p:extLst>
      <p:ext uri="{BB962C8B-B14F-4D97-AF65-F5344CB8AC3E}">
        <p14:creationId xmlns:p14="http://schemas.microsoft.com/office/powerpoint/2010/main" val="3649494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457200" indent="-457200">
              <a:buFont typeface="Wingdings" panose="05000000000000000000" pitchFamily="2" charset="2"/>
              <a:buChar char="q"/>
            </a:pPr>
            <a:r>
              <a:rPr kumimoji="0" lang="es-ES" sz="2000" i="0" u="none" strike="noStrike" kern="1200" cap="none" spc="0" normalizeH="0" baseline="0" noProof="0" dirty="0">
                <a:ln>
                  <a:noFill/>
                </a:ln>
                <a:solidFill>
                  <a:srgbClr val="191B0E"/>
                </a:solidFill>
                <a:effectLst/>
                <a:uLnTx/>
                <a:uFillTx/>
                <a:latin typeface="Calibri Light" panose="020F0302020204030204" pitchFamily="34" charset="0"/>
                <a:ea typeface="+mj-ea"/>
                <a:cs typeface="Calibri Light" panose="020F0302020204030204" pitchFamily="34" charset="0"/>
              </a:rPr>
              <a:t>(LAS PENSIONES EN LOS REGLAMENTOS COMUNITARIOS)</a:t>
            </a:r>
            <a:br>
              <a:rPr kumimoji="0" lang="es-ES" sz="2000" b="1" i="0" u="none" strike="noStrike" kern="1200" cap="none" spc="0" normalizeH="0" baseline="0" noProof="0" dirty="0">
                <a:ln>
                  <a:noFill/>
                </a:ln>
                <a:solidFill>
                  <a:srgbClr val="191B0E"/>
                </a:solidFill>
                <a:effectLst/>
                <a:uLnTx/>
                <a:uFillTx/>
                <a:latin typeface="Calibri Light" panose="020F0302020204030204" pitchFamily="34" charset="0"/>
                <a:ea typeface="+mj-ea"/>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r>
              <a:rPr lang="es-ES" sz="2800" b="1" cap="none" dirty="0">
                <a:latin typeface="Calibri Light" panose="020F0302020204030204" pitchFamily="34" charset="0"/>
                <a:cs typeface="Calibri Light" panose="020F0302020204030204" pitchFamily="34" charset="0"/>
              </a:rPr>
              <a:t>Requisitos:</a:t>
            </a:r>
            <a:endParaRPr lang="es-ES" sz="2800" b="1" dirty="0">
              <a:latin typeface="Calibri Light" panose="020F0302020204030204" pitchFamily="34" charset="0"/>
              <a:cs typeface="Calibri Light" panose="020F0302020204030204" pitchFamily="34" charset="0"/>
            </a:endParaRPr>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4363770" y="498853"/>
            <a:ext cx="7204253" cy="6200711"/>
          </a:xfrm>
        </p:spPr>
        <p:txBody>
          <a:bodyPr>
            <a:normAutofit fontScale="92500"/>
          </a:bodyPr>
          <a:lstStyle/>
          <a:p>
            <a:pPr algn="just"/>
            <a:r>
              <a:rPr lang="es-ES" sz="1900" dirty="0">
                <a:latin typeface="Calibri" panose="020F0502020204030204" pitchFamily="34" charset="0"/>
                <a:cs typeface="Calibri" panose="020F0502020204030204" pitchFamily="34" charset="0"/>
              </a:rPr>
              <a:t>Para los </a:t>
            </a:r>
            <a:r>
              <a:rPr lang="es-ES" sz="1900" b="1" dirty="0">
                <a:latin typeface="Calibri" panose="020F0502020204030204" pitchFamily="34" charset="0"/>
                <a:cs typeface="Calibri" panose="020F0502020204030204" pitchFamily="34" charset="0"/>
              </a:rPr>
              <a:t>períodos de carencia</a:t>
            </a:r>
            <a:r>
              <a:rPr lang="es-ES" sz="1900" dirty="0">
                <a:latin typeface="Calibri" panose="020F0502020204030204" pitchFamily="34" charset="0"/>
                <a:cs typeface="Calibri" panose="020F0502020204030204" pitchFamily="34" charset="0"/>
              </a:rPr>
              <a:t>, si no se reúne el período mínimo de cotización exigido, se aplica el </a:t>
            </a:r>
            <a:r>
              <a:rPr lang="es-ES" sz="1900" b="1" i="1" dirty="0">
                <a:latin typeface="Calibri" panose="020F0502020204030204" pitchFamily="34" charset="0"/>
                <a:cs typeface="Calibri" panose="020F0502020204030204" pitchFamily="34" charset="0"/>
              </a:rPr>
              <a:t>principio de totalización</a:t>
            </a:r>
            <a:r>
              <a:rPr lang="es-ES" sz="1900" dirty="0">
                <a:latin typeface="Calibri" panose="020F0502020204030204" pitchFamily="34" charset="0"/>
                <a:cs typeface="Calibri" panose="020F0502020204030204" pitchFamily="34" charset="0"/>
              </a:rPr>
              <a:t>, que consiste en la posibilidad de sumar a las cotizaciones españolas los períodos certificados por otros EE.MM., siempre que no exista superposición, primando los seguros obligatorios sobre los voluntarios, y los voluntarios sobre los asimilados. Los períodos de seguro certificados como intemporales por los EE.MM. Se entiende que no están superpuestos.</a:t>
            </a:r>
          </a:p>
          <a:p>
            <a:pPr algn="just"/>
            <a:r>
              <a:rPr lang="es-ES" sz="1900" dirty="0">
                <a:latin typeface="Calibri" panose="020F0502020204030204" pitchFamily="34" charset="0"/>
                <a:cs typeface="Calibri" panose="020F0502020204030204" pitchFamily="34" charset="0"/>
              </a:rPr>
              <a:t>Los períodos cotizados </a:t>
            </a:r>
            <a:r>
              <a:rPr lang="es-ES" sz="1900" b="1" dirty="0">
                <a:latin typeface="Calibri" panose="020F0502020204030204" pitchFamily="34" charset="0"/>
                <a:cs typeface="Calibri" panose="020F0502020204030204" pitchFamily="34" charset="0"/>
              </a:rPr>
              <a:t>inferiores a un año </a:t>
            </a:r>
            <a:r>
              <a:rPr lang="es-ES" sz="1900" dirty="0">
                <a:latin typeface="Calibri" panose="020F0502020204030204" pitchFamily="34" charset="0"/>
                <a:cs typeface="Calibri" panose="020F0502020204030204" pitchFamily="34" charset="0"/>
              </a:rPr>
              <a:t>en un EM no generan derecho en ese estado miembro, y serán asumidos por el otro estado miembro que  los asumirá totalizándolos, pero sin aplicar posteriormente prorrata.</a:t>
            </a:r>
          </a:p>
          <a:p>
            <a:pPr algn="just"/>
            <a:r>
              <a:rPr lang="es-ES" sz="1900" dirty="0">
                <a:latin typeface="Calibri" panose="020F0502020204030204" pitchFamily="34" charset="0"/>
                <a:cs typeface="Calibri" panose="020F0502020204030204" pitchFamily="34" charset="0"/>
              </a:rPr>
              <a:t>La condición de </a:t>
            </a:r>
            <a:r>
              <a:rPr lang="es-ES" sz="1900" b="1" dirty="0">
                <a:latin typeface="Calibri" panose="020F0502020204030204" pitchFamily="34" charset="0"/>
                <a:cs typeface="Calibri" panose="020F0502020204030204" pitchFamily="34" charset="0"/>
              </a:rPr>
              <a:t>alta</a:t>
            </a:r>
            <a:r>
              <a:rPr lang="es-ES" sz="1900" dirty="0">
                <a:latin typeface="Calibri" panose="020F0502020204030204" pitchFamily="34" charset="0"/>
                <a:cs typeface="Calibri" panose="020F0502020204030204" pitchFamily="34" charset="0"/>
              </a:rPr>
              <a:t> se considera cumplida si está en situación de alta en cualquier EM . La condición de </a:t>
            </a:r>
            <a:r>
              <a:rPr lang="es-ES" sz="1900" b="1" dirty="0">
                <a:latin typeface="Calibri" panose="020F0502020204030204" pitchFamily="34" charset="0"/>
                <a:cs typeface="Calibri" panose="020F0502020204030204" pitchFamily="34" charset="0"/>
              </a:rPr>
              <a:t>asimilada al alta</a:t>
            </a:r>
            <a:r>
              <a:rPr lang="es-ES" sz="1900" dirty="0">
                <a:latin typeface="Calibri" panose="020F0502020204030204" pitchFamily="34" charset="0"/>
                <a:cs typeface="Calibri" panose="020F0502020204030204" pitchFamily="34" charset="0"/>
              </a:rPr>
              <a:t>, si no está asegurado en España, se obtiene por la condición de pensionista de jubilación en otro EM.</a:t>
            </a:r>
          </a:p>
          <a:p>
            <a:pPr algn="just"/>
            <a:r>
              <a:rPr lang="es-ES" sz="1900" dirty="0">
                <a:latin typeface="Calibri" panose="020F0502020204030204" pitchFamily="34" charset="0"/>
                <a:cs typeface="Calibri" panose="020F0502020204030204" pitchFamily="34" charset="0"/>
              </a:rPr>
              <a:t>La determinación del </a:t>
            </a:r>
            <a:r>
              <a:rPr lang="es-ES" sz="1900" b="1" dirty="0">
                <a:latin typeface="Calibri" panose="020F0502020204030204" pitchFamily="34" charset="0"/>
                <a:cs typeface="Calibri" panose="020F0502020204030204" pitchFamily="34" charset="0"/>
              </a:rPr>
              <a:t>hecho causante</a:t>
            </a:r>
            <a:r>
              <a:rPr lang="es-ES" sz="1900" dirty="0">
                <a:latin typeface="Calibri" panose="020F0502020204030204" pitchFamily="34" charset="0"/>
                <a:cs typeface="Calibri" panose="020F0502020204030204" pitchFamily="34" charset="0"/>
              </a:rPr>
              <a:t> se rige por lo establecido en las normas internas, a excepción de trabajador en situación de no alta en España al que otro EM le reconoce una pensión de vejez, en cuyo caso esa sería la FHC .</a:t>
            </a:r>
          </a:p>
          <a:p>
            <a:pPr marL="0" indent="0" algn="just">
              <a:buNone/>
            </a:pPr>
            <a:r>
              <a:rPr lang="es-ES" sz="1900" dirty="0">
                <a:latin typeface="Calibri" panose="020F0502020204030204" pitchFamily="34" charset="0"/>
                <a:cs typeface="Calibri" panose="020F0502020204030204" pitchFamily="34" charset="0"/>
              </a:rPr>
              <a:t>. </a:t>
            </a:r>
          </a:p>
          <a:p>
            <a:pPr algn="just"/>
            <a:endParaRPr lang="es-ES" sz="1200" dirty="0">
              <a:latin typeface="Calibri" panose="020F0502020204030204" pitchFamily="34" charset="0"/>
              <a:cs typeface="Calibri" panose="020F0502020204030204" pitchFamily="34" charset="0"/>
            </a:endParaRPr>
          </a:p>
          <a:p>
            <a:endParaRPr lang="es-ES" sz="1100" dirty="0"/>
          </a:p>
        </p:txBody>
      </p:sp>
    </p:spTree>
    <p:extLst>
      <p:ext uri="{BB962C8B-B14F-4D97-AF65-F5344CB8AC3E}">
        <p14:creationId xmlns:p14="http://schemas.microsoft.com/office/powerpoint/2010/main" val="3703992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457200" indent="-457200">
              <a:buFont typeface="Wingdings" panose="05000000000000000000" pitchFamily="2" charset="2"/>
              <a:buChar char="q"/>
            </a:pPr>
            <a:r>
              <a:rPr lang="es-ES" sz="2000" dirty="0">
                <a:solidFill>
                  <a:srgbClr val="191B0E"/>
                </a:solidFill>
                <a:latin typeface="Calibri Light" panose="020F0302020204030204" pitchFamily="34" charset="0"/>
                <a:cs typeface="Calibri Light" panose="020F0302020204030204" pitchFamily="34" charset="0"/>
              </a:rPr>
              <a:t>(LAS PENSIONES</a:t>
            </a:r>
            <a:br>
              <a:rPr lang="es-ES" sz="2000" dirty="0">
                <a:solidFill>
                  <a:srgbClr val="191B0E"/>
                </a:solidFill>
                <a:latin typeface="Calibri Light" panose="020F0302020204030204" pitchFamily="34" charset="0"/>
                <a:cs typeface="Calibri Light" panose="020F0302020204030204" pitchFamily="34" charset="0"/>
              </a:rPr>
            </a:br>
            <a:r>
              <a:rPr lang="es-ES" sz="2000" dirty="0">
                <a:solidFill>
                  <a:srgbClr val="191B0E"/>
                </a:solidFill>
                <a:latin typeface="Calibri Light" panose="020F0302020204030204" pitchFamily="34" charset="0"/>
                <a:cs typeface="Calibri Light" panose="020F0302020204030204" pitchFamily="34" charset="0"/>
              </a:rPr>
              <a:t> </a:t>
            </a:r>
            <a:r>
              <a:rPr kumimoji="0" lang="es-ES" sz="2000" i="0" u="none" strike="noStrike" kern="1200" cap="none" spc="0" normalizeH="0" baseline="0" noProof="0" dirty="0">
                <a:ln>
                  <a:noFill/>
                </a:ln>
                <a:solidFill>
                  <a:srgbClr val="191B0E"/>
                </a:solidFill>
                <a:effectLst/>
                <a:uLnTx/>
                <a:uFillTx/>
                <a:latin typeface="Calibri Light" panose="020F0302020204030204" pitchFamily="34" charset="0"/>
                <a:ea typeface="+mj-ea"/>
                <a:cs typeface="Calibri Light" panose="020F0302020204030204" pitchFamily="34" charset="0"/>
              </a:rPr>
              <a:t>EN LOS REGLAMENTOS COMUNITARIOS)</a:t>
            </a:r>
            <a:br>
              <a:rPr kumimoji="0" lang="es-ES" sz="2000" i="0" u="none" strike="noStrike" kern="1200" cap="none" spc="0" normalizeH="0" baseline="0" noProof="0" dirty="0">
                <a:ln>
                  <a:noFill/>
                </a:ln>
                <a:solidFill>
                  <a:srgbClr val="191B0E"/>
                </a:solidFill>
                <a:effectLst/>
                <a:uLnTx/>
                <a:uFillTx/>
                <a:latin typeface="Calibri Light" panose="020F0302020204030204" pitchFamily="34" charset="0"/>
                <a:ea typeface="+mj-ea"/>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r>
              <a:rPr lang="es-ES" sz="2800" b="1" cap="none" dirty="0">
                <a:latin typeface="Calibri Light" panose="020F0302020204030204" pitchFamily="34" charset="0"/>
                <a:cs typeface="Calibri Light" panose="020F0302020204030204" pitchFamily="34" charset="0"/>
              </a:rPr>
              <a:t>Cuantía de la pensión:</a:t>
            </a:r>
            <a:endParaRPr lang="es-ES" sz="2800" b="1" dirty="0">
              <a:latin typeface="Calibri Light" panose="020F0302020204030204" pitchFamily="34" charset="0"/>
              <a:cs typeface="Calibri Light" panose="020F0302020204030204" pitchFamily="34" charset="0"/>
            </a:endParaRPr>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4381877" y="253497"/>
            <a:ext cx="7333307" cy="6781045"/>
          </a:xfrm>
        </p:spPr>
        <p:txBody>
          <a:bodyPr>
            <a:normAutofit fontScale="40000" lnSpcReduction="20000"/>
          </a:bodyPr>
          <a:lstStyle/>
          <a:p>
            <a:pPr algn="just"/>
            <a:r>
              <a:rPr lang="es-ES" sz="4000" dirty="0">
                <a:latin typeface="Calibri" panose="020F0502020204030204" pitchFamily="34" charset="0"/>
                <a:cs typeface="Calibri" panose="020F0502020204030204" pitchFamily="34" charset="0"/>
              </a:rPr>
              <a:t>Cuando se reúnan todos los requisitos por legislación interna se efectuará un </a:t>
            </a:r>
            <a:r>
              <a:rPr lang="es-ES" sz="4000" b="1" dirty="0">
                <a:latin typeface="Calibri" panose="020F0502020204030204" pitchFamily="34" charset="0"/>
                <a:cs typeface="Calibri" panose="020F0502020204030204" pitchFamily="34" charset="0"/>
              </a:rPr>
              <a:t>doble cálculo:</a:t>
            </a:r>
          </a:p>
          <a:p>
            <a:pPr marL="114300" indent="0" algn="just">
              <a:buNone/>
            </a:pPr>
            <a:endParaRPr lang="es-ES" sz="4000" dirty="0">
              <a:latin typeface="Calibri" panose="020F0502020204030204" pitchFamily="34" charset="0"/>
              <a:cs typeface="Calibri" panose="020F0502020204030204" pitchFamily="34" charset="0"/>
            </a:endParaRPr>
          </a:p>
          <a:p>
            <a:pPr lvl="1" algn="just">
              <a:buFont typeface="Wingdings" panose="05000000000000000000" pitchFamily="2" charset="2"/>
              <a:buChar char="Ø"/>
            </a:pPr>
            <a:r>
              <a:rPr lang="es-ES" sz="4000" i="0" dirty="0">
                <a:latin typeface="Calibri" panose="020F0502020204030204" pitchFamily="34" charset="0"/>
                <a:cs typeface="Calibri" panose="020F0502020204030204" pitchFamily="34" charset="0"/>
              </a:rPr>
              <a:t>Se calcula primero tomando exclusivamente las cotizaciones internas, sin tener en cuenta las cotizaciones del otro EM. </a:t>
            </a:r>
          </a:p>
          <a:p>
            <a:pPr lvl="1" algn="just">
              <a:buFont typeface="Wingdings" panose="05000000000000000000" pitchFamily="2" charset="2"/>
              <a:buChar char="Ø"/>
            </a:pPr>
            <a:r>
              <a:rPr lang="es-ES" sz="4000" i="0" dirty="0">
                <a:latin typeface="Calibri" panose="020F0502020204030204" pitchFamily="34" charset="0"/>
                <a:cs typeface="Calibri" panose="020F0502020204030204" pitchFamily="34" charset="0"/>
              </a:rPr>
              <a:t>Posteriormente se calcula </a:t>
            </a:r>
            <a:r>
              <a:rPr lang="es-ES" sz="4000" b="1" i="0" dirty="0">
                <a:latin typeface="Calibri" panose="020F0502020204030204" pitchFamily="34" charset="0"/>
                <a:cs typeface="Calibri" panose="020F0502020204030204" pitchFamily="34" charset="0"/>
              </a:rPr>
              <a:t>totalizando</a:t>
            </a:r>
            <a:r>
              <a:rPr lang="es-ES" sz="4000" i="0" dirty="0">
                <a:latin typeface="Calibri" panose="020F0502020204030204" pitchFamily="34" charset="0"/>
                <a:cs typeface="Calibri" panose="020F0502020204030204" pitchFamily="34" charset="0"/>
              </a:rPr>
              <a:t> todos los períodos de seguro de todos los EE.MM, y se calcula una </a:t>
            </a:r>
            <a:r>
              <a:rPr lang="es-ES" sz="4000" b="1" i="0" dirty="0">
                <a:latin typeface="Calibri" panose="020F0502020204030204" pitchFamily="34" charset="0"/>
                <a:cs typeface="Calibri" panose="020F0502020204030204" pitchFamily="34" charset="0"/>
              </a:rPr>
              <a:t>pensión teórica </a:t>
            </a:r>
            <a:r>
              <a:rPr lang="es-ES" sz="4000" i="0" dirty="0">
                <a:latin typeface="Calibri" panose="020F0502020204030204" pitchFamily="34" charset="0"/>
                <a:cs typeface="Calibri" panose="020F0502020204030204" pitchFamily="34" charset="0"/>
              </a:rPr>
              <a:t>como si todo hubiera estado cotizado en España, </a:t>
            </a:r>
            <a:r>
              <a:rPr lang="es-ES" sz="4000" b="1" i="0" dirty="0">
                <a:latin typeface="Calibri" panose="020F0502020204030204" pitchFamily="34" charset="0"/>
                <a:cs typeface="Calibri" panose="020F0502020204030204" pitchFamily="34" charset="0"/>
              </a:rPr>
              <a:t>prorrateándose</a:t>
            </a:r>
            <a:r>
              <a:rPr lang="es-ES" sz="4000" i="0" dirty="0">
                <a:latin typeface="Calibri" panose="020F0502020204030204" pitchFamily="34" charset="0"/>
                <a:cs typeface="Calibri" panose="020F0502020204030204" pitchFamily="34" charset="0"/>
              </a:rPr>
              <a:t> a continuación el resultado en función del tiempo cotizado en España respecto del total de períodos de seguro entre los diferentes países. </a:t>
            </a:r>
          </a:p>
          <a:p>
            <a:pPr lvl="1" algn="just">
              <a:buFont typeface="Wingdings" panose="05000000000000000000" pitchFamily="2" charset="2"/>
              <a:buChar char="Ø"/>
            </a:pPr>
            <a:r>
              <a:rPr lang="es-ES" sz="4000" i="0" dirty="0">
                <a:solidFill>
                  <a:srgbClr val="2F2B20"/>
                </a:solidFill>
                <a:latin typeface="Calibri"/>
              </a:rPr>
              <a:t>S</a:t>
            </a:r>
            <a:r>
              <a:rPr kumimoji="0" lang="es-ES" sz="4000" b="0" i="0" u="none" strike="noStrike" kern="1200" cap="none" spc="0" normalizeH="0" baseline="0" noProof="0" dirty="0">
                <a:ln>
                  <a:noFill/>
                </a:ln>
                <a:solidFill>
                  <a:srgbClr val="2F2B20"/>
                </a:solidFill>
                <a:effectLst/>
                <a:uLnTx/>
                <a:uFillTx/>
                <a:latin typeface="Calibri"/>
                <a:ea typeface="+mn-ea"/>
                <a:cs typeface="+mn-cs"/>
              </a:rPr>
              <a:t>e establecen límites para aprovechar las cotizaciones en el otro estado hasta alcanzar el </a:t>
            </a:r>
            <a:r>
              <a:rPr lang="es-ES" sz="4000" i="0" dirty="0">
                <a:solidFill>
                  <a:srgbClr val="2F2B20"/>
                </a:solidFill>
                <a:latin typeface="Calibri"/>
              </a:rPr>
              <a:t>porcentaje máximo posible sobre</a:t>
            </a:r>
            <a:r>
              <a:rPr kumimoji="0" lang="es-ES" sz="4000" b="0" i="0" u="none" strike="noStrike" kern="1200" cap="none" spc="0" normalizeH="0" baseline="0" noProof="0" dirty="0">
                <a:ln>
                  <a:noFill/>
                </a:ln>
                <a:solidFill>
                  <a:srgbClr val="2F2B20"/>
                </a:solidFill>
                <a:effectLst/>
                <a:uLnTx/>
                <a:uFillTx/>
                <a:latin typeface="Calibri"/>
                <a:ea typeface="+mn-ea"/>
                <a:cs typeface="+mn-cs"/>
              </a:rPr>
              <a:t> la base reguladora, despreciándose el resto siempre que no influya en el cálculo de la pensión.</a:t>
            </a:r>
            <a:endParaRPr lang="es-ES" sz="4000" i="0" dirty="0">
              <a:latin typeface="Calibri" panose="020F0502020204030204" pitchFamily="34" charset="0"/>
              <a:cs typeface="Calibri" panose="020F0502020204030204" pitchFamily="34" charset="0"/>
            </a:endParaRPr>
          </a:p>
          <a:p>
            <a:pPr lvl="1" algn="just">
              <a:buFont typeface="Wingdings" panose="05000000000000000000" pitchFamily="2" charset="2"/>
              <a:buChar char="Ø"/>
            </a:pPr>
            <a:r>
              <a:rPr lang="es-ES" sz="4000" i="0" dirty="0">
                <a:latin typeface="Calibri" panose="020F0502020204030204" pitchFamily="34" charset="0"/>
                <a:cs typeface="Calibri" panose="020F0502020204030204" pitchFamily="34" charset="0"/>
              </a:rPr>
              <a:t> </a:t>
            </a:r>
            <a:r>
              <a:rPr lang="es-ES" sz="4000" b="1" i="0" dirty="0">
                <a:latin typeface="Calibri" panose="020F0502020204030204" pitchFamily="34" charset="0"/>
                <a:cs typeface="Calibri" panose="020F0502020204030204" pitchFamily="34" charset="0"/>
              </a:rPr>
              <a:t>Se elegirá la cuantía más favorable.</a:t>
            </a:r>
          </a:p>
          <a:p>
            <a:pPr marL="411480" lvl="1" indent="0" algn="just">
              <a:buNone/>
            </a:pPr>
            <a:endParaRPr lang="es-ES" sz="4000" dirty="0">
              <a:latin typeface="Calibri" panose="020F0502020204030204" pitchFamily="34" charset="0"/>
              <a:cs typeface="Calibri" panose="020F0502020204030204" pitchFamily="34" charset="0"/>
            </a:endParaRPr>
          </a:p>
          <a:p>
            <a:pPr algn="just"/>
            <a:r>
              <a:rPr lang="es-ES" sz="4000" dirty="0">
                <a:latin typeface="Calibri" panose="020F0502020204030204" pitchFamily="34" charset="0"/>
                <a:cs typeface="Calibri" panose="020F0502020204030204" pitchFamily="34" charset="0"/>
              </a:rPr>
              <a:t>Si no se reúnen todos los requisitos por legislación nacional, hay que acudir necesariamente a la totalización de períodos y al posterior prorrateo.</a:t>
            </a:r>
          </a:p>
          <a:p>
            <a:pPr algn="just"/>
            <a:r>
              <a:rPr lang="es-ES" sz="4000" dirty="0">
                <a:latin typeface="Calibri" panose="020F0502020204030204" pitchFamily="34" charset="0"/>
                <a:cs typeface="Calibri" panose="020F0502020204030204" pitchFamily="34" charset="0"/>
              </a:rPr>
              <a:t>El régimen que debe resolver la pensión en España viene determinado exclusivamente por las cotizaciones ingresadas en España, sin tener en cuenta las cotizaciones del extranjero.</a:t>
            </a:r>
          </a:p>
          <a:p>
            <a:pPr algn="just"/>
            <a:r>
              <a:rPr lang="es-ES" sz="4000" dirty="0">
                <a:latin typeface="Calibri" panose="020F0502020204030204" pitchFamily="34" charset="0"/>
                <a:cs typeface="Calibri" panose="020F0502020204030204" pitchFamily="34" charset="0"/>
              </a:rPr>
              <a:t>La </a:t>
            </a:r>
            <a:r>
              <a:rPr lang="es-ES" sz="4000" b="1" dirty="0">
                <a:latin typeface="Calibri" panose="020F0502020204030204" pitchFamily="34" charset="0"/>
                <a:cs typeface="Calibri" panose="020F0502020204030204" pitchFamily="34" charset="0"/>
              </a:rPr>
              <a:t>base reguladora </a:t>
            </a:r>
            <a:r>
              <a:rPr lang="es-ES" sz="4000" dirty="0">
                <a:latin typeface="Calibri" panose="020F0502020204030204" pitchFamily="34" charset="0"/>
                <a:cs typeface="Calibri" panose="020F0502020204030204" pitchFamily="34" charset="0"/>
              </a:rPr>
              <a:t>en totalización de períodos se calcula computando las bases de cotización de los años inmediatamente anteriores a la fecha de la última cotización en España. Si dentro de ese período existen cotizaciones o períodos de residencia en otro EM, las lagunas se rellenan con la base de cotización española más próxima en el tiempo actualizada con el IPC.</a:t>
            </a:r>
          </a:p>
          <a:p>
            <a:pPr marL="0" indent="0" algn="just">
              <a:buNone/>
            </a:pPr>
            <a:endParaRPr lang="es-ES" sz="3800" dirty="0">
              <a:latin typeface="Calibri" panose="020F0502020204030204" pitchFamily="34" charset="0"/>
              <a:cs typeface="Calibri" panose="020F0502020204030204" pitchFamily="34" charset="0"/>
            </a:endParaRPr>
          </a:p>
          <a:p>
            <a:endParaRPr lang="es-ES" sz="1100" dirty="0"/>
          </a:p>
        </p:txBody>
      </p:sp>
    </p:spTree>
    <p:extLst>
      <p:ext uri="{BB962C8B-B14F-4D97-AF65-F5344CB8AC3E}">
        <p14:creationId xmlns:p14="http://schemas.microsoft.com/office/powerpoint/2010/main" val="3259952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457200" indent="-457200">
              <a:buFont typeface="Wingdings" panose="05000000000000000000" pitchFamily="2" charset="2"/>
              <a:buChar char="q"/>
            </a:pPr>
            <a:r>
              <a:rPr kumimoji="0" lang="es-ES" sz="2000" i="0" u="none" strike="noStrike" kern="1200" cap="none" spc="0" normalizeH="0" baseline="0" noProof="0" dirty="0">
                <a:ln>
                  <a:noFill/>
                </a:ln>
                <a:solidFill>
                  <a:srgbClr val="191B0E"/>
                </a:solidFill>
                <a:effectLst/>
                <a:uLnTx/>
                <a:uFillTx/>
                <a:latin typeface="Calibri Light" panose="020F0302020204030204" pitchFamily="34" charset="0"/>
                <a:ea typeface="+mj-ea"/>
                <a:cs typeface="Calibri Light" panose="020F0302020204030204" pitchFamily="34" charset="0"/>
              </a:rPr>
              <a:t>(LAS PENSIONES EN LOS REGLAMENTOS COMUNITARIOS)</a:t>
            </a:r>
            <a:br>
              <a:rPr kumimoji="0" lang="es-ES" sz="2400" b="1" i="0" u="none" strike="noStrike" kern="1200" cap="none" spc="0" normalizeH="0" baseline="0" noProof="0" dirty="0">
                <a:ln>
                  <a:noFill/>
                </a:ln>
                <a:solidFill>
                  <a:srgbClr val="191B0E"/>
                </a:solidFill>
                <a:effectLst/>
                <a:uLnTx/>
                <a:uFillTx/>
                <a:latin typeface="Calibri Light" panose="020F0302020204030204" pitchFamily="34" charset="0"/>
                <a:ea typeface="+mj-ea"/>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 </a:t>
            </a:r>
            <a:br>
              <a:rPr lang="es-ES" sz="2800" b="1" dirty="0">
                <a:latin typeface="Calibri Light" panose="020F0302020204030204" pitchFamily="34" charset="0"/>
                <a:cs typeface="Calibri Light" panose="020F0302020204030204" pitchFamily="34" charset="0"/>
              </a:rPr>
            </a:br>
            <a:r>
              <a:rPr lang="es-ES" sz="2800" b="1" cap="none" dirty="0">
                <a:latin typeface="Calibri Light" panose="020F0302020204030204" pitchFamily="34" charset="0"/>
                <a:cs typeface="Calibri Light" panose="020F0302020204030204" pitchFamily="34" charset="0"/>
              </a:rPr>
              <a:t>Resolución:</a:t>
            </a:r>
            <a:endParaRPr lang="es-ES" sz="2800" b="1" dirty="0">
              <a:latin typeface="Calibri Light" panose="020F0302020204030204" pitchFamily="34" charset="0"/>
              <a:cs typeface="Calibri Light" panose="020F0302020204030204" pitchFamily="34" charset="0"/>
            </a:endParaRPr>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4774272" y="1364911"/>
            <a:ext cx="6114847" cy="3947107"/>
          </a:xfrm>
        </p:spPr>
        <p:txBody>
          <a:bodyPr>
            <a:normAutofit lnSpcReduction="10000"/>
          </a:bodyPr>
          <a:lstStyle/>
          <a:p>
            <a:pPr algn="just"/>
            <a:r>
              <a:rPr lang="es-ES" sz="1800" dirty="0">
                <a:latin typeface="Calibri" panose="020F0502020204030204" pitchFamily="34" charset="0"/>
                <a:cs typeface="Calibri" panose="020F0502020204030204" pitchFamily="34" charset="0"/>
              </a:rPr>
              <a:t>Si el solicitante cumple todos los requisitos por legislación interna, se emite una </a:t>
            </a:r>
            <a:r>
              <a:rPr lang="es-ES" sz="1800" b="1" dirty="0">
                <a:latin typeface="Calibri" panose="020F0502020204030204" pitchFamily="34" charset="0"/>
                <a:cs typeface="Calibri" panose="020F0502020204030204" pitchFamily="34" charset="0"/>
              </a:rPr>
              <a:t>resolución provisional </a:t>
            </a:r>
            <a:r>
              <a:rPr lang="es-ES" sz="1800" dirty="0">
                <a:latin typeface="Calibri" panose="020F0502020204030204" pitchFamily="34" charset="0"/>
                <a:cs typeface="Calibri" panose="020F0502020204030204" pitchFamily="34" charset="0"/>
              </a:rPr>
              <a:t>sin pie de recurso y comienza el abono de la pensión antes de notificar a las otras instituciones competentes.</a:t>
            </a:r>
          </a:p>
          <a:p>
            <a:pPr marL="0" indent="0" algn="just">
              <a:buNone/>
            </a:pPr>
            <a:endParaRPr lang="es-ES" sz="1800" dirty="0">
              <a:latin typeface="Calibri" panose="020F0502020204030204" pitchFamily="34" charset="0"/>
              <a:cs typeface="Calibri" panose="020F0502020204030204" pitchFamily="34" charset="0"/>
            </a:endParaRPr>
          </a:p>
          <a:p>
            <a:pPr algn="just"/>
            <a:r>
              <a:rPr lang="es-ES" sz="1800" dirty="0">
                <a:latin typeface="Calibri" panose="020F0502020204030204" pitchFamily="34" charset="0"/>
                <a:cs typeface="Calibri" panose="020F0502020204030204" pitchFamily="34" charset="0"/>
              </a:rPr>
              <a:t>Una vez recibidos los formularios y la resolución de los otros EE.MM. se estudia el derecho por totalización de períodos. </a:t>
            </a:r>
          </a:p>
          <a:p>
            <a:pPr marL="0" indent="0" algn="just">
              <a:buNone/>
            </a:pPr>
            <a:endParaRPr lang="es-ES" sz="1800" dirty="0">
              <a:latin typeface="Calibri" panose="020F0502020204030204" pitchFamily="34" charset="0"/>
              <a:cs typeface="Calibri" panose="020F0502020204030204" pitchFamily="34" charset="0"/>
            </a:endParaRPr>
          </a:p>
          <a:p>
            <a:pPr algn="just"/>
            <a:r>
              <a:rPr lang="es-ES" sz="1800" dirty="0">
                <a:latin typeface="Calibri" panose="020F0502020204030204" pitchFamily="34" charset="0"/>
                <a:cs typeface="Calibri" panose="020F0502020204030204" pitchFamily="34" charset="0"/>
              </a:rPr>
              <a:t>Si la cuantía de la pensión prorrateada es inferior a la de la pensión nacional, la resolución provisional se eleva a definitiva. En caso contrario se dicta una resolución definitiva con el importe de la pensión a prorrata.</a:t>
            </a:r>
          </a:p>
          <a:p>
            <a:pPr marL="0" indent="0" algn="just">
              <a:buNone/>
            </a:pPr>
            <a:endParaRPr lang="es-ES" sz="1600" dirty="0">
              <a:latin typeface="Calibri" panose="020F0502020204030204" pitchFamily="34" charset="0"/>
              <a:cs typeface="Calibri" panose="020F0502020204030204" pitchFamily="34" charset="0"/>
            </a:endParaRPr>
          </a:p>
          <a:p>
            <a:endParaRPr lang="es-ES" sz="1100" dirty="0"/>
          </a:p>
        </p:txBody>
      </p:sp>
    </p:spTree>
    <p:extLst>
      <p:ext uri="{BB962C8B-B14F-4D97-AF65-F5344CB8AC3E}">
        <p14:creationId xmlns:p14="http://schemas.microsoft.com/office/powerpoint/2010/main" val="3018103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13563" cy="5020353"/>
          </a:xfrm>
        </p:spPr>
        <p:txBody>
          <a:bodyPr>
            <a:normAutofit/>
          </a:bodyPr>
          <a:lstStyle/>
          <a:p>
            <a:pPr marL="457200" indent="-457200">
              <a:buFont typeface="Wingdings" panose="05000000000000000000" pitchFamily="2" charset="2"/>
              <a:buChar char="q"/>
            </a:pPr>
            <a:r>
              <a:rPr kumimoji="0" lang="es-ES" sz="2000" i="0" u="none" strike="noStrike" kern="1200" cap="none" spc="0" normalizeH="0" baseline="0" noProof="0" dirty="0">
                <a:ln>
                  <a:noFill/>
                </a:ln>
                <a:solidFill>
                  <a:srgbClr val="191B0E"/>
                </a:solidFill>
                <a:effectLst/>
                <a:uLnTx/>
                <a:uFillTx/>
                <a:latin typeface="Calibri Light" panose="020F0302020204030204" pitchFamily="34" charset="0"/>
                <a:ea typeface="+mj-ea"/>
                <a:cs typeface="Calibri Light" panose="020F0302020204030204" pitchFamily="34" charset="0"/>
              </a:rPr>
              <a:t>(LAS PENSIONES EN LOS REGLAMENTOS COMUNITARIOS)</a:t>
            </a:r>
            <a:br>
              <a:rPr kumimoji="0" lang="es-ES" sz="2400" b="1" i="0" u="none" strike="noStrike" kern="1200" cap="none" spc="0" normalizeH="0" baseline="0" noProof="0" dirty="0">
                <a:ln>
                  <a:noFill/>
                </a:ln>
                <a:solidFill>
                  <a:srgbClr val="191B0E"/>
                </a:solidFill>
                <a:effectLst/>
                <a:uLnTx/>
                <a:uFillTx/>
                <a:latin typeface="Calibri Light" panose="020F0302020204030204" pitchFamily="34" charset="0"/>
                <a:ea typeface="+mj-ea"/>
                <a:cs typeface="Calibri Light" panose="020F0302020204030204" pitchFamily="34" charset="0"/>
              </a:rPr>
            </a:br>
            <a:br>
              <a:rPr kumimoji="0" lang="es-ES" sz="2400" b="1" i="0" u="none" strike="noStrike" kern="1200" cap="none" spc="0" normalizeH="0" baseline="0" noProof="0" dirty="0">
                <a:ln>
                  <a:noFill/>
                </a:ln>
                <a:solidFill>
                  <a:srgbClr val="191B0E"/>
                </a:solidFill>
                <a:effectLst/>
                <a:uLnTx/>
                <a:uFillTx/>
                <a:latin typeface="Calibri Light" panose="020F0302020204030204" pitchFamily="34" charset="0"/>
                <a:ea typeface="+mj-ea"/>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r>
              <a:rPr lang="es-ES" sz="2400" b="1" cap="none" dirty="0">
                <a:latin typeface="Calibri Light" panose="020F0302020204030204" pitchFamily="34" charset="0"/>
                <a:cs typeface="Calibri Light" panose="020F0302020204030204" pitchFamily="34" charset="0"/>
              </a:rPr>
              <a:t>Compatibilidad e incompatibilidad:</a:t>
            </a:r>
            <a:endParaRPr lang="es-ES" sz="2400" b="1" dirty="0">
              <a:latin typeface="Calibri Light" panose="020F0302020204030204" pitchFamily="34" charset="0"/>
              <a:cs typeface="Calibri Light" panose="020F0302020204030204" pitchFamily="34" charset="0"/>
            </a:endParaRPr>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4917978" y="1292484"/>
            <a:ext cx="6114847" cy="3947107"/>
          </a:xfrm>
        </p:spPr>
        <p:txBody>
          <a:bodyPr>
            <a:normAutofit fontScale="92500" lnSpcReduction="20000"/>
          </a:bodyPr>
          <a:lstStyle/>
          <a:p>
            <a:pPr algn="just"/>
            <a:r>
              <a:rPr lang="es-ES" sz="1900" dirty="0">
                <a:latin typeface="Calibri" panose="020F0502020204030204" pitchFamily="34" charset="0"/>
                <a:cs typeface="Calibri" panose="020F0502020204030204" pitchFamily="34" charset="0"/>
              </a:rPr>
              <a:t>Rigen las mismas normas de compatibilidad que las pensiones reconocidas exclusivamente con la legislación interna.</a:t>
            </a:r>
          </a:p>
          <a:p>
            <a:pPr marL="0" indent="0" algn="just">
              <a:buNone/>
            </a:pPr>
            <a:endParaRPr lang="es-ES" sz="1900" dirty="0">
              <a:latin typeface="Calibri" panose="020F0502020204030204" pitchFamily="34" charset="0"/>
              <a:cs typeface="Calibri" panose="020F0502020204030204" pitchFamily="34" charset="0"/>
            </a:endParaRPr>
          </a:p>
          <a:p>
            <a:pPr algn="just"/>
            <a:r>
              <a:rPr lang="es-ES" sz="1900" dirty="0">
                <a:latin typeface="Calibri" panose="020F0502020204030204" pitchFamily="34" charset="0"/>
                <a:cs typeface="Calibri" panose="020F0502020204030204" pitchFamily="34" charset="0"/>
              </a:rPr>
              <a:t>Sin embargo, la pensión, tanto nacional como a prorrata, es </a:t>
            </a:r>
            <a:r>
              <a:rPr lang="es-ES" sz="1900" b="1" dirty="0">
                <a:latin typeface="Calibri" panose="020F0502020204030204" pitchFamily="34" charset="0"/>
                <a:cs typeface="Calibri" panose="020F0502020204030204" pitchFamily="34" charset="0"/>
              </a:rPr>
              <a:t>compatible </a:t>
            </a:r>
            <a:r>
              <a:rPr lang="es-ES" sz="1900" dirty="0">
                <a:latin typeface="Calibri" panose="020F0502020204030204" pitchFamily="34" charset="0"/>
                <a:cs typeface="Calibri" panose="020F0502020204030204" pitchFamily="34" charset="0"/>
              </a:rPr>
              <a:t>con todo trabajo del titular, en España o en otro estado miembro, que no de lugar a períodos de seguro  computables por la seguridad social española. También es compatible con el aseguramiento en otro EM que no tenga su origen en una actividad laboral. </a:t>
            </a:r>
          </a:p>
          <a:p>
            <a:pPr marL="0" indent="0" algn="just">
              <a:buNone/>
            </a:pPr>
            <a:endParaRPr lang="es-ES" sz="1900" dirty="0">
              <a:latin typeface="Calibri" panose="020F0502020204030204" pitchFamily="34" charset="0"/>
              <a:cs typeface="Calibri" panose="020F0502020204030204" pitchFamily="34" charset="0"/>
            </a:endParaRPr>
          </a:p>
          <a:p>
            <a:pPr algn="just"/>
            <a:r>
              <a:rPr lang="es-ES" sz="1900" dirty="0">
                <a:latin typeface="Calibri" panose="020F0502020204030204" pitchFamily="34" charset="0"/>
                <a:cs typeface="Calibri" panose="020F0502020204030204" pitchFamily="34" charset="0"/>
              </a:rPr>
              <a:t>También es </a:t>
            </a:r>
            <a:r>
              <a:rPr lang="es-ES" sz="1900" b="1" dirty="0">
                <a:latin typeface="Calibri" panose="020F0502020204030204" pitchFamily="34" charset="0"/>
                <a:cs typeface="Calibri" panose="020F0502020204030204" pitchFamily="34" charset="0"/>
              </a:rPr>
              <a:t>compatible</a:t>
            </a:r>
            <a:r>
              <a:rPr lang="es-ES" sz="1900" dirty="0">
                <a:latin typeface="Calibri" panose="020F0502020204030204" pitchFamily="34" charset="0"/>
                <a:cs typeface="Calibri" panose="020F0502020204030204" pitchFamily="34" charset="0"/>
              </a:rPr>
              <a:t> con el percibo de cualquier pensión de vejez, invalidez o supervivencia reconocida en otro EM. </a:t>
            </a:r>
          </a:p>
          <a:p>
            <a:pPr algn="just"/>
            <a:endParaRPr lang="es-ES" sz="1900" dirty="0">
              <a:latin typeface="Calibri" panose="020F0502020204030204" pitchFamily="34" charset="0"/>
              <a:cs typeface="Calibri" panose="020F0502020204030204" pitchFamily="34" charset="0"/>
            </a:endParaRPr>
          </a:p>
          <a:p>
            <a:endParaRPr lang="es-ES" sz="1100" dirty="0"/>
          </a:p>
        </p:txBody>
      </p:sp>
    </p:spTree>
    <p:extLst>
      <p:ext uri="{BB962C8B-B14F-4D97-AF65-F5344CB8AC3E}">
        <p14:creationId xmlns:p14="http://schemas.microsoft.com/office/powerpoint/2010/main" val="1696903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457200" indent="-457200">
              <a:buFont typeface="Wingdings" panose="05000000000000000000" pitchFamily="2" charset="2"/>
              <a:buChar char="q"/>
            </a:pPr>
            <a:r>
              <a:rPr kumimoji="0" lang="es-ES" sz="2000" i="0" u="none" strike="noStrike" kern="1200" cap="none" spc="0" normalizeH="0" baseline="0" noProof="0" dirty="0">
                <a:ln>
                  <a:noFill/>
                </a:ln>
                <a:solidFill>
                  <a:srgbClr val="191B0E"/>
                </a:solidFill>
                <a:effectLst/>
                <a:uLnTx/>
                <a:uFillTx/>
                <a:latin typeface="Calibri Light" panose="020F0302020204030204" pitchFamily="34" charset="0"/>
                <a:ea typeface="+mj-ea"/>
                <a:cs typeface="Calibri Light" panose="020F0302020204030204" pitchFamily="34" charset="0"/>
              </a:rPr>
              <a:t>(LAS PENSIONES EN LOS REGLAMENTOS COMUNITARIOS)</a:t>
            </a:r>
            <a:br>
              <a:rPr kumimoji="0" lang="es-ES" sz="2400" i="0" u="none" strike="noStrike" kern="1200" cap="none" spc="0" normalizeH="0" baseline="0" noProof="0" dirty="0">
                <a:ln>
                  <a:noFill/>
                </a:ln>
                <a:solidFill>
                  <a:srgbClr val="191B0E"/>
                </a:solidFill>
                <a:effectLst/>
                <a:uLnTx/>
                <a:uFillTx/>
                <a:latin typeface="Calibri Light" panose="020F0302020204030204" pitchFamily="34" charset="0"/>
                <a:ea typeface="+mj-ea"/>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br>
              <a:rPr lang="es-ES" sz="3200" b="1" dirty="0">
                <a:latin typeface="Calibri Light" panose="020F0302020204030204" pitchFamily="34" charset="0"/>
                <a:cs typeface="Calibri Light" panose="020F0302020204030204" pitchFamily="34" charset="0"/>
              </a:rPr>
            </a:br>
            <a:r>
              <a:rPr lang="es-ES" sz="2800" b="1" cap="none" dirty="0">
                <a:latin typeface="Calibri Light" panose="020F0302020204030204" pitchFamily="34" charset="0"/>
                <a:cs typeface="Calibri Light" panose="020F0302020204030204" pitchFamily="34" charset="0"/>
              </a:rPr>
              <a:t>Procedimiento:</a:t>
            </a:r>
            <a:endParaRPr lang="es-ES" sz="2800" b="1" dirty="0">
              <a:latin typeface="Calibri Light" panose="020F0302020204030204" pitchFamily="34" charset="0"/>
              <a:cs typeface="Calibri Light" panose="020F0302020204030204" pitchFamily="34" charset="0"/>
            </a:endParaRPr>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4617268" y="298764"/>
            <a:ext cx="6950756" cy="6559235"/>
          </a:xfrm>
        </p:spPr>
        <p:txBody>
          <a:bodyPr>
            <a:normAutofit fontScale="62500" lnSpcReduction="20000"/>
          </a:bodyPr>
          <a:lstStyle/>
          <a:p>
            <a:pPr algn="just"/>
            <a:r>
              <a:rPr lang="es-ES" sz="2900" dirty="0">
                <a:latin typeface="Calibri" panose="020F0502020204030204" pitchFamily="34" charset="0"/>
                <a:cs typeface="Calibri" panose="020F0502020204030204" pitchFamily="34" charset="0"/>
              </a:rPr>
              <a:t>Cuando la institución de contacto es el INSS el procedimiento a seguir consta de </a:t>
            </a:r>
            <a:r>
              <a:rPr lang="es-ES" sz="2900" b="1" u="sng" dirty="0">
                <a:latin typeface="Calibri" panose="020F0502020204030204" pitchFamily="34" charset="0"/>
                <a:cs typeface="Calibri" panose="020F0502020204030204" pitchFamily="34" charset="0"/>
              </a:rPr>
              <a:t>tres fases:</a:t>
            </a:r>
          </a:p>
          <a:p>
            <a:pPr marL="114300" indent="0" algn="just">
              <a:buNone/>
            </a:pPr>
            <a:endParaRPr lang="es-ES" sz="2900" dirty="0">
              <a:latin typeface="Calibri" panose="020F0502020204030204" pitchFamily="34" charset="0"/>
              <a:cs typeface="Calibri" panose="020F0502020204030204" pitchFamily="34" charset="0"/>
            </a:endParaRPr>
          </a:p>
          <a:p>
            <a:pPr lvl="1" algn="just">
              <a:buFont typeface="Wingdings" panose="05000000000000000000" pitchFamily="2" charset="2"/>
              <a:buChar char="Ø"/>
            </a:pPr>
            <a:r>
              <a:rPr lang="es-ES" sz="2900" b="1" i="0" dirty="0">
                <a:latin typeface="Calibri" panose="020F0502020204030204" pitchFamily="34" charset="0"/>
                <a:cs typeface="Calibri" panose="020F0502020204030204" pitchFamily="34" charset="0"/>
              </a:rPr>
              <a:t>Fase </a:t>
            </a:r>
            <a:r>
              <a:rPr lang="es-ES" sz="2900" i="0" dirty="0">
                <a:latin typeface="Calibri" panose="020F0502020204030204" pitchFamily="34" charset="0"/>
                <a:cs typeface="Calibri" panose="020F0502020204030204" pitchFamily="34" charset="0"/>
              </a:rPr>
              <a:t>I: Estudio del derecho por legislación nacional. Si cumple requisitos se emite resolución aprobatoria </a:t>
            </a:r>
            <a:r>
              <a:rPr lang="es-ES" sz="2900" dirty="0">
                <a:latin typeface="Calibri" panose="020F0502020204030204" pitchFamily="34" charset="0"/>
                <a:cs typeface="Calibri" panose="020F0502020204030204" pitchFamily="34" charset="0"/>
              </a:rPr>
              <a:t>provisional.</a:t>
            </a:r>
          </a:p>
          <a:p>
            <a:pPr marL="411480" lvl="1" indent="0" algn="just">
              <a:buNone/>
            </a:pPr>
            <a:endParaRPr lang="es-ES" sz="2900" i="0" dirty="0">
              <a:latin typeface="Calibri" panose="020F0502020204030204" pitchFamily="34" charset="0"/>
              <a:cs typeface="Calibri" panose="020F0502020204030204" pitchFamily="34" charset="0"/>
            </a:endParaRPr>
          </a:p>
          <a:p>
            <a:pPr lvl="1" algn="just">
              <a:buFont typeface="Wingdings" panose="05000000000000000000" pitchFamily="2" charset="2"/>
              <a:buChar char="Ø"/>
            </a:pPr>
            <a:r>
              <a:rPr lang="es-ES" sz="2900" b="1" i="0" dirty="0">
                <a:latin typeface="Calibri" panose="020F0502020204030204" pitchFamily="34" charset="0"/>
                <a:cs typeface="Calibri" panose="020F0502020204030204" pitchFamily="34" charset="0"/>
              </a:rPr>
              <a:t>Fase I</a:t>
            </a:r>
            <a:r>
              <a:rPr lang="es-ES" sz="2900" i="0" dirty="0">
                <a:latin typeface="Calibri" panose="020F0502020204030204" pitchFamily="34" charset="0"/>
                <a:cs typeface="Calibri" panose="020F0502020204030204" pitchFamily="34" charset="0"/>
              </a:rPr>
              <a:t>I: Enlace con el organismo extranjero, se envían los </a:t>
            </a:r>
            <a:r>
              <a:rPr lang="es-ES" sz="2900" b="1" i="0" dirty="0">
                <a:latin typeface="Calibri" panose="020F0502020204030204" pitchFamily="34" charset="0"/>
                <a:cs typeface="Calibri" panose="020F0502020204030204" pitchFamily="34" charset="0"/>
              </a:rPr>
              <a:t>formularios correspondientes </a:t>
            </a:r>
            <a:r>
              <a:rPr lang="es-ES" sz="2900" i="0" dirty="0">
                <a:latin typeface="Calibri" panose="020F0502020204030204" pitchFamily="34" charset="0"/>
                <a:cs typeface="Calibri" panose="020F0502020204030204" pitchFamily="34" charset="0"/>
              </a:rPr>
              <a:t>a las instituciones de los EE.MM. en donde se hayan alegado trabajos y se solicita que éstos a su vez remitan los suyos.</a:t>
            </a:r>
          </a:p>
          <a:p>
            <a:pPr marL="411480" lvl="1" indent="0" algn="just">
              <a:buNone/>
            </a:pPr>
            <a:endParaRPr lang="es-ES" sz="2900" i="0" dirty="0">
              <a:latin typeface="Calibri" panose="020F0502020204030204" pitchFamily="34" charset="0"/>
              <a:cs typeface="Calibri" panose="020F0502020204030204" pitchFamily="34" charset="0"/>
            </a:endParaRPr>
          </a:p>
          <a:p>
            <a:pPr lvl="1" algn="just">
              <a:buFont typeface="Wingdings" panose="05000000000000000000" pitchFamily="2" charset="2"/>
              <a:buChar char="Ø"/>
            </a:pPr>
            <a:r>
              <a:rPr lang="es-ES" sz="2900" b="1" i="0" dirty="0">
                <a:latin typeface="Calibri" panose="020F0502020204030204" pitchFamily="34" charset="0"/>
                <a:cs typeface="Calibri" panose="020F0502020204030204" pitchFamily="34" charset="0"/>
              </a:rPr>
              <a:t>Fase III:</a:t>
            </a:r>
            <a:r>
              <a:rPr lang="es-ES" sz="2900" i="0" dirty="0">
                <a:latin typeface="Calibri" panose="020F0502020204030204" pitchFamily="34" charset="0"/>
                <a:cs typeface="Calibri" panose="020F0502020204030204" pitchFamily="34" charset="0"/>
              </a:rPr>
              <a:t> Una vez recibidos los formularios y la resolución de cada una de las instituciones implicadas, se estudia el derecho por totalización de seguros. Si éste fuera más favorable se emite una nueva resolución </a:t>
            </a:r>
            <a:r>
              <a:rPr lang="es-ES" sz="2900" dirty="0">
                <a:latin typeface="Calibri" panose="020F0502020204030204" pitchFamily="34" charset="0"/>
                <a:cs typeface="Calibri" panose="020F0502020204030204" pitchFamily="34" charset="0"/>
              </a:rPr>
              <a:t>definitiva</a:t>
            </a:r>
            <a:r>
              <a:rPr lang="es-ES" sz="2900" i="0" dirty="0">
                <a:latin typeface="Calibri" panose="020F0502020204030204" pitchFamily="34" charset="0"/>
                <a:cs typeface="Calibri" panose="020F0502020204030204" pitchFamily="34" charset="0"/>
              </a:rPr>
              <a:t>. En caso contrario la resolución provisional anterior se eleva a </a:t>
            </a:r>
            <a:r>
              <a:rPr lang="es-ES" sz="2900" dirty="0">
                <a:latin typeface="Calibri" panose="020F0502020204030204" pitchFamily="34" charset="0"/>
                <a:cs typeface="Calibri" panose="020F0502020204030204" pitchFamily="34" charset="0"/>
              </a:rPr>
              <a:t>definitiva.</a:t>
            </a:r>
          </a:p>
          <a:p>
            <a:pPr marL="457200" lvl="1" indent="0" algn="just">
              <a:buNone/>
            </a:pPr>
            <a:endParaRPr lang="es-ES" sz="2900" i="0" dirty="0">
              <a:latin typeface="Calibri" panose="020F0502020204030204" pitchFamily="34" charset="0"/>
              <a:cs typeface="Calibri" panose="020F0502020204030204" pitchFamily="34" charset="0"/>
            </a:endParaRPr>
          </a:p>
          <a:p>
            <a:pPr marL="411480" lvl="1" indent="0" algn="just">
              <a:buNone/>
            </a:pPr>
            <a:r>
              <a:rPr lang="es-ES" sz="2900" i="0" dirty="0">
                <a:latin typeface="Calibri" panose="020F0502020204030204" pitchFamily="34" charset="0"/>
                <a:cs typeface="Calibri" panose="020F0502020204030204" pitchFamily="34" charset="0"/>
              </a:rPr>
              <a:t>Por último, el INSS remitirá al solicitante y a las demás instituciones afectadas un resumen de las decisiones adoptadas por cada una de las instituciones afectadas. Si el solicitante no estuviera de acuerdo con alguna decisión, podrá solicitar la revisión de las decisiones dentro de los plazos previstos en cada legislación nacional correspondiente. </a:t>
            </a:r>
          </a:p>
          <a:p>
            <a:endParaRPr lang="es-ES" sz="1100" dirty="0"/>
          </a:p>
        </p:txBody>
      </p:sp>
    </p:spTree>
    <p:extLst>
      <p:ext uri="{BB962C8B-B14F-4D97-AF65-F5344CB8AC3E}">
        <p14:creationId xmlns:p14="http://schemas.microsoft.com/office/powerpoint/2010/main" val="4279505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1371600" y="380998"/>
            <a:ext cx="9601200" cy="2398415"/>
          </a:xfrm>
        </p:spPr>
        <p:txBody>
          <a:bodyPr>
            <a:normAutofit fontScale="90000"/>
          </a:bodyPr>
          <a:lstStyle/>
          <a:p>
            <a:r>
              <a:rPr kumimoji="0" lang="es-ES" sz="2400" i="0" u="none" strike="noStrike" kern="1200" cap="none" spc="0" normalizeH="0" baseline="0" noProof="0" dirty="0">
                <a:ln>
                  <a:noFill/>
                </a:ln>
                <a:effectLst/>
                <a:uLnTx/>
                <a:uFillTx/>
                <a:latin typeface="Calibri Light" panose="020F0302020204030204" pitchFamily="34" charset="0"/>
                <a:ea typeface="+mj-ea"/>
                <a:cs typeface="Calibri Light" panose="020F0302020204030204" pitchFamily="34" charset="0"/>
              </a:rPr>
              <a:t>LAS PENSIONES EN LOS REGLAMENTOS COMUNITARIOS</a:t>
            </a:r>
            <a:br>
              <a:rPr lang="es-ES" sz="1400" b="1" dirty="0">
                <a:latin typeface="Calibri Light" panose="020F0302020204030204" pitchFamily="34" charset="0"/>
                <a:cs typeface="Calibri Light" panose="020F0302020204030204" pitchFamily="34" charset="0"/>
              </a:rPr>
            </a:br>
            <a:br>
              <a:rPr lang="es-ES" sz="1400" b="1" dirty="0">
                <a:latin typeface="Calibri Light" panose="020F0302020204030204" pitchFamily="34" charset="0"/>
                <a:cs typeface="Calibri Light" panose="020F0302020204030204" pitchFamily="34" charset="0"/>
              </a:rPr>
            </a:br>
            <a:br>
              <a:rPr lang="es-ES" sz="1400" b="1" dirty="0">
                <a:latin typeface="Calibri Light" panose="020F0302020204030204" pitchFamily="34" charset="0"/>
                <a:cs typeface="Calibri Light" panose="020F0302020204030204" pitchFamily="34" charset="0"/>
              </a:rPr>
            </a:br>
            <a:r>
              <a:rPr lang="es-ES" sz="1400" b="1" dirty="0">
                <a:latin typeface="Calibri Light" panose="020F0302020204030204" pitchFamily="34" charset="0"/>
                <a:cs typeface="Calibri Light" panose="020F0302020204030204" pitchFamily="34" charset="0"/>
              </a:rPr>
              <a:t> </a:t>
            </a:r>
            <a:r>
              <a:rPr lang="es-ES" sz="2000" b="1" dirty="0">
                <a:latin typeface="Calibri Light" panose="020F0302020204030204" pitchFamily="34" charset="0"/>
                <a:cs typeface="Calibri Light" panose="020F0302020204030204" pitchFamily="34" charset="0"/>
              </a:rPr>
              <a:t>MODELOS DE SOLICITUDES: </a:t>
            </a:r>
            <a:br>
              <a:rPr lang="es-ES" sz="2200" b="1" dirty="0">
                <a:latin typeface="Calibri Light" panose="020F0302020204030204" pitchFamily="34" charset="0"/>
                <a:cs typeface="Calibri Light" panose="020F0302020204030204" pitchFamily="34" charset="0"/>
              </a:rPr>
            </a:br>
            <a:br>
              <a:rPr lang="es-ES" sz="2200" b="1" dirty="0">
                <a:latin typeface="Calibri Light" panose="020F0302020204030204" pitchFamily="34" charset="0"/>
                <a:cs typeface="Calibri Light" panose="020F0302020204030204" pitchFamily="34" charset="0"/>
              </a:rPr>
            </a:br>
            <a:r>
              <a:rPr lang="es-ES" sz="2000" dirty="0">
                <a:latin typeface="Calibri Light" panose="020F0302020204030204" pitchFamily="34" charset="0"/>
                <a:cs typeface="Calibri Light" panose="020F0302020204030204" pitchFamily="34" charset="0"/>
              </a:rPr>
              <a:t>Los datos que constan en el modelo de solicitud son trasladados a los </a:t>
            </a:r>
            <a:r>
              <a:rPr lang="es-ES" sz="2000" i="1" dirty="0">
                <a:latin typeface="Calibri Light" panose="020F0302020204030204" pitchFamily="34" charset="0"/>
                <a:cs typeface="Calibri Light" panose="020F0302020204030204" pitchFamily="34" charset="0"/>
              </a:rPr>
              <a:t>formularios de enlace </a:t>
            </a:r>
            <a:r>
              <a:rPr lang="es-ES" sz="2000" dirty="0">
                <a:latin typeface="Calibri Light" panose="020F0302020204030204" pitchFamily="34" charset="0"/>
                <a:cs typeface="Calibri Light" panose="020F0302020204030204" pitchFamily="34" charset="0"/>
              </a:rPr>
              <a:t>oficiales entre instituciones de seguro, únicos documentos válidos para el intercambio de datos.</a:t>
            </a:r>
            <a:br>
              <a:rPr lang="es-ES" sz="2000" dirty="0">
                <a:latin typeface="Calibri Light" panose="020F0302020204030204" pitchFamily="34" charset="0"/>
                <a:cs typeface="Calibri Light" panose="020F0302020204030204" pitchFamily="34" charset="0"/>
              </a:rPr>
            </a:br>
            <a:r>
              <a:rPr lang="es-ES" sz="2000" dirty="0">
                <a:latin typeface="Calibri Light" panose="020F0302020204030204" pitchFamily="34" charset="0"/>
                <a:cs typeface="Calibri Light" panose="020F0302020204030204" pitchFamily="34" charset="0"/>
              </a:rPr>
              <a:t>Las solicitudes se encuentran en la página web del INSS y se pueden descargar a través del siguiente vínculo:  	</a:t>
            </a:r>
            <a:r>
              <a:rPr lang="es-ES" sz="2000" dirty="0">
                <a:solidFill>
                  <a:srgbClr val="7030A0"/>
                </a:solidFill>
                <a:hlinkClick r:id="rId2">
                  <a:extLst>
                    <a:ext uri="{A12FA001-AC4F-418D-AE19-62706E023703}">
                      <ahyp:hlinkClr xmlns:ahyp="http://schemas.microsoft.com/office/drawing/2018/hyperlinkcolor" val="tx"/>
                    </a:ext>
                  </a:extLst>
                </a:hlinkClick>
              </a:rPr>
              <a:t>Seguridad Social: Servicios</a:t>
            </a:r>
            <a:br>
              <a:rPr lang="es-ES" sz="2000" dirty="0">
                <a:solidFill>
                  <a:srgbClr val="7030A0"/>
                </a:solidFill>
              </a:rPr>
            </a:br>
            <a:br>
              <a:rPr lang="es-ES" sz="2000" dirty="0">
                <a:latin typeface="Calibri Light" panose="020F0302020204030204" pitchFamily="34" charset="0"/>
                <a:cs typeface="Calibri Light" panose="020F0302020204030204" pitchFamily="34" charset="0"/>
              </a:rPr>
            </a:br>
            <a:br>
              <a:rPr lang="es-ES" sz="1400" b="1" dirty="0">
                <a:latin typeface="Calibri Light" panose="020F0302020204030204" pitchFamily="34" charset="0"/>
                <a:cs typeface="Calibri Light" panose="020F0302020204030204" pitchFamily="34" charset="0"/>
              </a:rPr>
            </a:br>
            <a:br>
              <a:rPr lang="es-ES" sz="1400" b="1" dirty="0">
                <a:latin typeface="Calibri Light" panose="020F0302020204030204" pitchFamily="34" charset="0"/>
                <a:cs typeface="Calibri Light" panose="020F0302020204030204" pitchFamily="34" charset="0"/>
              </a:rPr>
            </a:br>
            <a:r>
              <a:rPr lang="es-ES" sz="2200" b="1" dirty="0">
                <a:latin typeface="Calibri Light" panose="020F0302020204030204" pitchFamily="34" charset="0"/>
                <a:cs typeface="Calibri Light" panose="020F0302020204030204" pitchFamily="34" charset="0"/>
              </a:rPr>
              <a:t>ALGUNOS FORMULARIOS DE ENLACE</a:t>
            </a:r>
            <a:r>
              <a:rPr lang="es-ES" sz="2400" b="1" dirty="0">
                <a:latin typeface="Calibri Light" panose="020F0302020204030204" pitchFamily="34" charset="0"/>
                <a:cs typeface="Calibri Light" panose="020F0302020204030204" pitchFamily="34" charset="0"/>
              </a:rPr>
              <a:t>: </a:t>
            </a:r>
            <a:r>
              <a:rPr lang="es-ES" sz="1800" i="1" dirty="0">
                <a:latin typeface="Calibri Light" panose="020F0302020204030204" pitchFamily="34" charset="0"/>
                <a:cs typeface="Calibri Light" panose="020F0302020204030204" pitchFamily="34" charset="0"/>
              </a:rPr>
              <a:t>(serie E-en nomenclatura antigua y serie P en la actualidad)</a:t>
            </a:r>
          </a:p>
        </p:txBody>
      </p:sp>
      <p:graphicFrame>
        <p:nvGraphicFramePr>
          <p:cNvPr id="5" name="Marcador de contenido 2">
            <a:extLst>
              <a:ext uri="{FF2B5EF4-FFF2-40B4-BE49-F238E27FC236}">
                <a16:creationId xmlns:a16="http://schemas.microsoft.com/office/drawing/2014/main" id="{6F8A4E7E-CD66-4ADF-8CD5-BB5422ACC1A5}"/>
              </a:ext>
            </a:extLst>
          </p:cNvPr>
          <p:cNvGraphicFramePr>
            <a:graphicFrameLocks noGrp="1"/>
          </p:cNvGraphicFramePr>
          <p:nvPr>
            <p:ph idx="1"/>
            <p:extLst>
              <p:ext uri="{D42A27DB-BD31-4B8C-83A1-F6EECF244321}">
                <p14:modId xmlns:p14="http://schemas.microsoft.com/office/powerpoint/2010/main" val="72228917"/>
              </p:ext>
            </p:extLst>
          </p:nvPr>
        </p:nvGraphicFramePr>
        <p:xfrm>
          <a:off x="1219200" y="3429000"/>
          <a:ext cx="10646875" cy="38137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4915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D3E829-2FC6-4F45-BE28-3669D1304F16}"/>
              </a:ext>
            </a:extLst>
          </p:cNvPr>
          <p:cNvSpPr>
            <a:spLocks noGrp="1"/>
          </p:cNvSpPr>
          <p:nvPr>
            <p:ph type="title"/>
          </p:nvPr>
        </p:nvSpPr>
        <p:spPr/>
        <p:txBody>
          <a:bodyPr/>
          <a:lstStyle/>
          <a:p>
            <a:r>
              <a:rPr lang="es-ES" sz="2800" dirty="0"/>
              <a:t>EL CONVENIO MULTILATERAL IBEROAMERICANO</a:t>
            </a:r>
          </a:p>
        </p:txBody>
      </p:sp>
      <p:sp>
        <p:nvSpPr>
          <p:cNvPr id="3" name="Marcador de contenido 2">
            <a:extLst>
              <a:ext uri="{FF2B5EF4-FFF2-40B4-BE49-F238E27FC236}">
                <a16:creationId xmlns:a16="http://schemas.microsoft.com/office/drawing/2014/main" id="{B7D1D920-57B5-4791-87F0-8874DC001ECE}"/>
              </a:ext>
            </a:extLst>
          </p:cNvPr>
          <p:cNvSpPr>
            <a:spLocks noGrp="1"/>
          </p:cNvSpPr>
          <p:nvPr>
            <p:ph idx="1"/>
          </p:nvPr>
        </p:nvSpPr>
        <p:spPr>
          <a:xfrm>
            <a:off x="778598" y="2462543"/>
            <a:ext cx="10194202" cy="4572000"/>
          </a:xfrm>
        </p:spPr>
        <p:txBody>
          <a:bodyPr>
            <a:normAutofit fontScale="47500" lnSpcReduction="20000"/>
          </a:bodyPr>
          <a:lstStyle/>
          <a:p>
            <a:pPr algn="just"/>
            <a:r>
              <a:rPr lang="es-ES" sz="3800" dirty="0">
                <a:latin typeface="Calibri" panose="020F0502020204030204" pitchFamily="34" charset="0"/>
                <a:cs typeface="Calibri" panose="020F0502020204030204" pitchFamily="34" charset="0"/>
              </a:rPr>
              <a:t>El Convenio entró en vigor el 1.05.2011 y su aplicación queda condicionada a la firma del Acuerdo de aplicación que lo desarrolla por los países que lo ratifican. </a:t>
            </a:r>
          </a:p>
          <a:p>
            <a:pPr marL="0" indent="0" algn="just">
              <a:buNone/>
            </a:pPr>
            <a:endParaRPr lang="es-ES" sz="3400" dirty="0">
              <a:latin typeface="Calibri" panose="020F0502020204030204" pitchFamily="34" charset="0"/>
              <a:cs typeface="Calibri" panose="020F0502020204030204" pitchFamily="34" charset="0"/>
            </a:endParaRPr>
          </a:p>
          <a:p>
            <a:pPr algn="just"/>
            <a:r>
              <a:rPr lang="es-ES" sz="3400" b="1" dirty="0">
                <a:latin typeface="Calibri" panose="020F0502020204030204" pitchFamily="34" charset="0"/>
                <a:cs typeface="Calibri" panose="020F0502020204030204" pitchFamily="34" charset="0"/>
              </a:rPr>
              <a:t>Se aplica desde:	</a:t>
            </a:r>
            <a:r>
              <a:rPr lang="es-ES" sz="3400" dirty="0">
                <a:latin typeface="Calibri" panose="020F0502020204030204" pitchFamily="34" charset="0"/>
                <a:cs typeface="Calibri" panose="020F0502020204030204" pitchFamily="34" charset="0"/>
              </a:rPr>
              <a:t>	</a:t>
            </a:r>
          </a:p>
          <a:p>
            <a:pPr algn="just"/>
            <a:endParaRPr lang="es-ES" sz="3400" dirty="0">
              <a:latin typeface="Calibri" panose="020F0502020204030204" pitchFamily="34" charset="0"/>
              <a:cs typeface="Calibri" panose="020F0502020204030204" pitchFamily="34" charset="0"/>
            </a:endParaRPr>
          </a:p>
          <a:p>
            <a:pPr lvl="1" algn="just"/>
            <a:r>
              <a:rPr lang="es-ES" sz="3400" dirty="0">
                <a:latin typeface="Calibri" panose="020F0502020204030204" pitchFamily="34" charset="0"/>
                <a:cs typeface="Calibri" panose="020F0502020204030204" pitchFamily="34" charset="0"/>
              </a:rPr>
              <a:t>España: 01-05-2011			Paraguay: 28-10-2011</a:t>
            </a:r>
          </a:p>
          <a:p>
            <a:pPr lvl="1" algn="just"/>
            <a:r>
              <a:rPr lang="es-ES" sz="3400" dirty="0">
                <a:latin typeface="Calibri" panose="020F0502020204030204" pitchFamily="34" charset="0"/>
                <a:cs typeface="Calibri" panose="020F0502020204030204" pitchFamily="34" charset="0"/>
              </a:rPr>
              <a:t>Bolivia: 01-05-2011			Uruguay: 01-10-2011</a:t>
            </a:r>
          </a:p>
          <a:p>
            <a:pPr lvl="1" algn="just"/>
            <a:r>
              <a:rPr lang="es-ES" sz="3400" dirty="0">
                <a:latin typeface="Calibri" panose="020F0502020204030204" pitchFamily="34" charset="0"/>
                <a:cs typeface="Calibri" panose="020F0502020204030204" pitchFamily="34" charset="0"/>
              </a:rPr>
              <a:t>Brasil: 	19-05-2011			El Salvador: 17-11-2012</a:t>
            </a:r>
          </a:p>
          <a:p>
            <a:pPr lvl="1"/>
            <a:r>
              <a:rPr lang="es-ES" sz="3400" dirty="0">
                <a:latin typeface="Calibri" panose="020F0502020204030204" pitchFamily="34" charset="0"/>
                <a:cs typeface="Calibri" panose="020F0502020204030204" pitchFamily="34" charset="0"/>
              </a:rPr>
              <a:t>Chile: 	01-09-2011			</a:t>
            </a:r>
            <a:r>
              <a:rPr lang="es-ES" sz="3400" b="1" dirty="0">
                <a:latin typeface="Calibri" panose="020F0502020204030204" pitchFamily="34" charset="0"/>
                <a:cs typeface="Calibri" panose="020F0502020204030204" pitchFamily="34" charset="0"/>
              </a:rPr>
              <a:t>Portugal (*) :</a:t>
            </a:r>
            <a:r>
              <a:rPr lang="es-ES" sz="3400" dirty="0">
                <a:latin typeface="Calibri" panose="020F0502020204030204" pitchFamily="34" charset="0"/>
                <a:cs typeface="Calibri" panose="020F0502020204030204" pitchFamily="34" charset="0"/>
              </a:rPr>
              <a:t>21-07-2014</a:t>
            </a:r>
          </a:p>
          <a:p>
            <a:pPr lvl="1"/>
            <a:r>
              <a:rPr lang="es-ES" sz="3400" dirty="0">
                <a:latin typeface="Calibri" panose="020F0502020204030204" pitchFamily="34" charset="0"/>
                <a:cs typeface="Calibri" panose="020F0502020204030204" pitchFamily="34" charset="0"/>
              </a:rPr>
              <a:t>Ecuador: 20-06-2011			Argentina: 01-08-2016</a:t>
            </a:r>
          </a:p>
          <a:p>
            <a:pPr algn="just"/>
            <a:endParaRPr lang="es-ES" sz="3400" dirty="0"/>
          </a:p>
          <a:p>
            <a:pPr lvl="1" algn="just"/>
            <a:r>
              <a:rPr lang="es-ES" sz="3400" b="1" i="1" dirty="0"/>
              <a:t>(*) </a:t>
            </a:r>
            <a:r>
              <a:rPr lang="es-ES" sz="3400" i="1" dirty="0">
                <a:latin typeface="Calibri" panose="020F0502020204030204" pitchFamily="34" charset="0"/>
                <a:cs typeface="Calibri" panose="020F0502020204030204" pitchFamily="34" charset="0"/>
              </a:rPr>
              <a:t>En el caso de Portugal, si se acreditan exclusivamente cotizaciones en España y Portugal, se aplican los RR.CC.. Si interviene un tercer país dentro del Convenio multilateral,  se realizará un doble estudio, uno al amparo de los RR.CC. y otro por el CMISS, resolviéndose por el más favorable</a:t>
            </a:r>
          </a:p>
          <a:p>
            <a:pPr marL="3657600" lvl="8" indent="0">
              <a:buNone/>
            </a:pPr>
            <a:r>
              <a:rPr lang="es-ES" sz="2900" dirty="0">
                <a:latin typeface="Calibri" panose="020F0502020204030204" pitchFamily="34" charset="0"/>
                <a:cs typeface="Calibri" panose="020F0502020204030204" pitchFamily="34" charset="0"/>
              </a:rPr>
              <a:t>						</a:t>
            </a:r>
          </a:p>
          <a:p>
            <a:endParaRPr lang="es-ES" dirty="0"/>
          </a:p>
        </p:txBody>
      </p:sp>
    </p:spTree>
    <p:extLst>
      <p:ext uri="{BB962C8B-B14F-4D97-AF65-F5344CB8AC3E}">
        <p14:creationId xmlns:p14="http://schemas.microsoft.com/office/powerpoint/2010/main" val="3405355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83BD63-7846-455B-A4BC-7F95870C7891}"/>
              </a:ext>
            </a:extLst>
          </p:cNvPr>
          <p:cNvSpPr>
            <a:spLocks noGrp="1"/>
          </p:cNvSpPr>
          <p:nvPr>
            <p:ph type="title"/>
          </p:nvPr>
        </p:nvSpPr>
        <p:spPr>
          <a:xfrm>
            <a:off x="1097280" y="286603"/>
            <a:ext cx="10058400" cy="702303"/>
          </a:xfrm>
        </p:spPr>
        <p:txBody>
          <a:bodyPr/>
          <a:lstStyle/>
          <a:p>
            <a:r>
              <a:rPr kumimoji="0" lang="es-ES" sz="3600" b="0" i="0" u="none" strike="noStrike" kern="1200" cap="none" spc="-100" normalizeH="0" baseline="0" noProof="0" dirty="0">
                <a:ln>
                  <a:noFill/>
                </a:ln>
                <a:solidFill>
                  <a:srgbClr val="D2533C"/>
                </a:solidFill>
                <a:effectLst/>
                <a:uLnTx/>
                <a:uFillTx/>
                <a:latin typeface="Arial"/>
                <a:ea typeface="+mj-ea"/>
                <a:cs typeface="+mj-cs"/>
              </a:rPr>
              <a:t>CMISS: Características de su legislación (I)</a:t>
            </a:r>
            <a:endParaRPr lang="es-ES" dirty="0"/>
          </a:p>
        </p:txBody>
      </p:sp>
      <p:sp>
        <p:nvSpPr>
          <p:cNvPr id="3" name="Marcador de contenido 2">
            <a:extLst>
              <a:ext uri="{FF2B5EF4-FFF2-40B4-BE49-F238E27FC236}">
                <a16:creationId xmlns:a16="http://schemas.microsoft.com/office/drawing/2014/main" id="{099D227E-89C8-4A1D-8498-E60FE0F5D2D5}"/>
              </a:ext>
            </a:extLst>
          </p:cNvPr>
          <p:cNvSpPr>
            <a:spLocks noGrp="1"/>
          </p:cNvSpPr>
          <p:nvPr>
            <p:ph idx="1"/>
          </p:nvPr>
        </p:nvSpPr>
        <p:spPr>
          <a:xfrm>
            <a:off x="1097280" y="2198819"/>
            <a:ext cx="10058400" cy="4023360"/>
          </a:xfrm>
        </p:spPr>
        <p:txBody>
          <a:bodyPr>
            <a:normAutofit lnSpcReduction="10000"/>
          </a:bodyPr>
          <a:lstStyle/>
          <a:p>
            <a:pPr lvl="1" algn="just"/>
            <a:r>
              <a:rPr lang="es-ES" dirty="0">
                <a:latin typeface="Calibri" panose="020F0502020204030204" pitchFamily="34" charset="0"/>
                <a:cs typeface="Calibri" panose="020F0502020204030204" pitchFamily="34" charset="0"/>
              </a:rPr>
              <a:t>Tiene carácter de ley</a:t>
            </a:r>
          </a:p>
          <a:p>
            <a:pPr lvl="1" algn="just"/>
            <a:r>
              <a:rPr lang="es-ES" dirty="0">
                <a:latin typeface="Calibri" panose="020F0502020204030204" pitchFamily="34" charset="0"/>
                <a:cs typeface="Calibri" panose="020F0502020204030204" pitchFamily="34" charset="0"/>
              </a:rPr>
              <a:t>Prima sobre el derecho nacional</a:t>
            </a:r>
          </a:p>
          <a:p>
            <a:pPr lvl="1" algn="just"/>
            <a:r>
              <a:rPr lang="es-ES" dirty="0">
                <a:latin typeface="Calibri" panose="020F0502020204030204" pitchFamily="34" charset="0"/>
                <a:cs typeface="Calibri" panose="020F0502020204030204" pitchFamily="34" charset="0"/>
              </a:rPr>
              <a:t>Coordina las legislaciones que lo aplican</a:t>
            </a:r>
          </a:p>
          <a:p>
            <a:pPr lvl="1" algn="just"/>
            <a:r>
              <a:rPr lang="es-ES" dirty="0">
                <a:latin typeface="Calibri" panose="020F0502020204030204" pitchFamily="34" charset="0"/>
                <a:cs typeface="Calibri" panose="020F0502020204030204" pitchFamily="34" charset="0"/>
              </a:rPr>
              <a:t>Puede hacer efectivos unos principios generales fundamentales (Principios informadores) para garantizar la protección de los trabajadores y de sus familiares que se desplazan de un Estado parte a otro. </a:t>
            </a:r>
          </a:p>
          <a:p>
            <a:pPr lvl="1" algn="just"/>
            <a:endParaRPr lang="es-ES" dirty="0">
              <a:latin typeface="Calibri" panose="020F0502020204030204" pitchFamily="34" charset="0"/>
              <a:cs typeface="Calibri" panose="020F0502020204030204" pitchFamily="34" charset="0"/>
            </a:endParaRPr>
          </a:p>
          <a:p>
            <a:pPr algn="just"/>
            <a:r>
              <a:rPr lang="es-ES" sz="1800" b="1" dirty="0">
                <a:latin typeface="Calibri" panose="020F0502020204030204" pitchFamily="34" charset="0"/>
                <a:cs typeface="Calibri" panose="020F0502020204030204" pitchFamily="34" charset="0"/>
              </a:rPr>
              <a:t>PRINCIPIOS INFORMADORES:</a:t>
            </a:r>
          </a:p>
          <a:p>
            <a:pPr algn="just">
              <a:buFont typeface="Wingdings" panose="05000000000000000000" pitchFamily="2" charset="2"/>
              <a:buChar char="ü"/>
            </a:pPr>
            <a:r>
              <a:rPr lang="es-ES" sz="1800" u="sng" dirty="0">
                <a:latin typeface="Calibri" panose="020F0502020204030204" pitchFamily="34" charset="0"/>
                <a:cs typeface="Calibri" panose="020F0502020204030204" pitchFamily="34" charset="0"/>
              </a:rPr>
              <a:t>Igualdad de trato</a:t>
            </a:r>
            <a:r>
              <a:rPr lang="es-ES" sz="1800" dirty="0">
                <a:latin typeface="Calibri" panose="020F0502020204030204" pitchFamily="34" charset="0"/>
                <a:cs typeface="Calibri" panose="020F0502020204030204" pitchFamily="34" charset="0"/>
              </a:rPr>
              <a:t>: Mismos derechos y obligaciones, en las mismas condiciones que los nacionales del Estado Parte en el que desarrollen su actividad.</a:t>
            </a:r>
          </a:p>
          <a:p>
            <a:pPr algn="just">
              <a:buFont typeface="Wingdings" panose="05000000000000000000" pitchFamily="2" charset="2"/>
              <a:buChar char="ü"/>
            </a:pPr>
            <a:r>
              <a:rPr lang="es-ES" sz="1800" u="sng" dirty="0">
                <a:latin typeface="Calibri" panose="020F0502020204030204" pitchFamily="34" charset="0"/>
                <a:cs typeface="Calibri" panose="020F0502020204030204" pitchFamily="34" charset="0"/>
              </a:rPr>
              <a:t>Determinación de la legislación aplicable:</a:t>
            </a:r>
            <a:r>
              <a:rPr lang="es-ES" sz="1800" dirty="0">
                <a:latin typeface="Calibri" panose="020F0502020204030204" pitchFamily="34" charset="0"/>
                <a:cs typeface="Calibri" panose="020F0502020204030204" pitchFamily="34" charset="0"/>
              </a:rPr>
              <a:t> Garantizar la sujeción del trabajador a una legislación nacional para evitar conflictos entre legislaciones internas. Las personas a las que se aplica el CMISS están sujetas exclusivamente a la legislación de seguridad social del Estado Parte en el que ejerza la actividad.</a:t>
            </a:r>
          </a:p>
          <a:p>
            <a:endParaRPr lang="es-ES" dirty="0"/>
          </a:p>
        </p:txBody>
      </p:sp>
    </p:spTree>
    <p:extLst>
      <p:ext uri="{BB962C8B-B14F-4D97-AF65-F5344CB8AC3E}">
        <p14:creationId xmlns:p14="http://schemas.microsoft.com/office/powerpoint/2010/main" val="1894296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BFB3AE-D59C-416F-BEE9-0ECE60855CE1}"/>
              </a:ext>
            </a:extLst>
          </p:cNvPr>
          <p:cNvSpPr>
            <a:spLocks noGrp="1"/>
          </p:cNvSpPr>
          <p:nvPr>
            <p:ph type="title"/>
          </p:nvPr>
        </p:nvSpPr>
        <p:spPr>
          <a:xfrm>
            <a:off x="1097280" y="286603"/>
            <a:ext cx="10058400" cy="862689"/>
          </a:xfrm>
        </p:spPr>
        <p:txBody>
          <a:bodyPr/>
          <a:lstStyle/>
          <a:p>
            <a:r>
              <a:rPr kumimoji="0" lang="es-ES" sz="3600" b="0" i="0" u="none" strike="noStrike" kern="1200" cap="none" spc="-100" normalizeH="0" baseline="0" noProof="0" dirty="0">
                <a:ln>
                  <a:noFill/>
                </a:ln>
                <a:solidFill>
                  <a:srgbClr val="D2533C"/>
                </a:solidFill>
                <a:effectLst/>
                <a:uLnTx/>
                <a:uFillTx/>
                <a:latin typeface="Arial"/>
                <a:ea typeface="+mj-ea"/>
                <a:cs typeface="+mj-cs"/>
              </a:rPr>
              <a:t>CMISS: Características de su legislación (II)</a:t>
            </a:r>
            <a:endParaRPr lang="es-ES" dirty="0"/>
          </a:p>
        </p:txBody>
      </p:sp>
      <p:sp>
        <p:nvSpPr>
          <p:cNvPr id="3" name="Marcador de contenido 2">
            <a:extLst>
              <a:ext uri="{FF2B5EF4-FFF2-40B4-BE49-F238E27FC236}">
                <a16:creationId xmlns:a16="http://schemas.microsoft.com/office/drawing/2014/main" id="{A28891D1-9106-4A39-9266-608258ACBAD2}"/>
              </a:ext>
            </a:extLst>
          </p:cNvPr>
          <p:cNvSpPr>
            <a:spLocks noGrp="1"/>
          </p:cNvSpPr>
          <p:nvPr>
            <p:ph idx="1"/>
          </p:nvPr>
        </p:nvSpPr>
        <p:spPr>
          <a:xfrm>
            <a:off x="688063" y="1929468"/>
            <a:ext cx="10782678" cy="4266797"/>
          </a:xfrm>
        </p:spPr>
        <p:txBody>
          <a:bodyPr>
            <a:normAutofit/>
          </a:bodyPr>
          <a:lstStyle/>
          <a:p>
            <a:pPr lvl="1" algn="just"/>
            <a:r>
              <a:rPr lang="es-ES" sz="1600" b="1" u="sng" dirty="0">
                <a:latin typeface="Calibri" panose="020F0502020204030204" pitchFamily="34" charset="0"/>
                <a:cs typeface="Calibri" panose="020F0502020204030204" pitchFamily="34" charset="0"/>
              </a:rPr>
              <a:t>Totalización de períodos de seguro:</a:t>
            </a:r>
            <a:r>
              <a:rPr lang="es-ES" sz="1600" b="1" dirty="0">
                <a:latin typeface="Calibri" panose="020F0502020204030204" pitchFamily="34" charset="0"/>
                <a:cs typeface="Calibri" panose="020F0502020204030204" pitchFamily="34" charset="0"/>
              </a:rPr>
              <a:t> </a:t>
            </a:r>
          </a:p>
          <a:p>
            <a:pPr marL="384048" lvl="2" indent="0" algn="just">
              <a:buNone/>
            </a:pPr>
            <a:r>
              <a:rPr lang="es-ES" sz="1600" b="1" dirty="0">
                <a:latin typeface="Calibri" panose="020F0502020204030204" pitchFamily="34" charset="0"/>
                <a:cs typeface="Calibri" panose="020F0502020204030204" pitchFamily="34" charset="0"/>
              </a:rPr>
              <a:t> </a:t>
            </a:r>
            <a:r>
              <a:rPr lang="es-ES" sz="1600" dirty="0">
                <a:latin typeface="Calibri" panose="020F0502020204030204" pitchFamily="34" charset="0"/>
                <a:cs typeface="Calibri" panose="020F0502020204030204" pitchFamily="34" charset="0"/>
              </a:rPr>
              <a:t>Permite sumar los períodos cumplidos en cualquier otro estado parte para:</a:t>
            </a:r>
          </a:p>
          <a:p>
            <a:pPr lvl="3" algn="just">
              <a:buFont typeface="Wingdings" panose="05000000000000000000" pitchFamily="2" charset="2"/>
              <a:buChar char="Ø"/>
            </a:pPr>
            <a:r>
              <a:rPr lang="es-ES" sz="1600" dirty="0">
                <a:latin typeface="Calibri" panose="020F0502020204030204" pitchFamily="34" charset="0"/>
                <a:cs typeface="Calibri" panose="020F0502020204030204" pitchFamily="34" charset="0"/>
              </a:rPr>
              <a:t>La admisión a una legislación</a:t>
            </a:r>
          </a:p>
          <a:p>
            <a:pPr lvl="3" algn="just">
              <a:buFont typeface="Wingdings" panose="05000000000000000000" pitchFamily="2" charset="2"/>
              <a:buChar char="Ø"/>
            </a:pPr>
            <a:r>
              <a:rPr lang="es-ES" sz="1600" dirty="0">
                <a:latin typeface="Calibri" panose="020F0502020204030204" pitchFamily="34" charset="0"/>
                <a:cs typeface="Calibri" panose="020F0502020204030204" pitchFamily="34" charset="0"/>
              </a:rPr>
              <a:t>La adquisición, la conservación, la duración o la recuperación del derecho a las prestaciones.</a:t>
            </a:r>
          </a:p>
          <a:p>
            <a:pPr lvl="3" algn="just">
              <a:buFont typeface="Wingdings" panose="05000000000000000000" pitchFamily="2" charset="2"/>
              <a:buChar char="Ø"/>
            </a:pPr>
            <a:r>
              <a:rPr lang="es-ES" sz="1600" dirty="0">
                <a:latin typeface="Calibri" panose="020F0502020204030204" pitchFamily="34" charset="0"/>
                <a:cs typeface="Calibri" panose="020F0502020204030204" pitchFamily="34" charset="0"/>
              </a:rPr>
              <a:t>El cálculo de las prestaciones</a:t>
            </a:r>
          </a:p>
          <a:p>
            <a:pPr lvl="3" algn="just">
              <a:buFont typeface="Wingdings" panose="05000000000000000000" pitchFamily="2" charset="2"/>
              <a:buChar char="Ø"/>
            </a:pPr>
            <a:r>
              <a:rPr lang="es-ES" sz="1600" dirty="0">
                <a:latin typeface="Calibri" panose="020F0502020204030204" pitchFamily="34" charset="0"/>
                <a:cs typeface="Calibri" panose="020F0502020204030204" pitchFamily="34" charset="0"/>
              </a:rPr>
              <a:t>El acceso o la exención del seguro obligatorio o voluntario.</a:t>
            </a:r>
          </a:p>
          <a:p>
            <a:pPr marL="548640" lvl="2" indent="0" algn="just">
              <a:buNone/>
            </a:pPr>
            <a:endParaRPr lang="es-ES" sz="1600" dirty="0">
              <a:latin typeface="Calibri" panose="020F0502020204030204" pitchFamily="34" charset="0"/>
              <a:cs typeface="Calibri" panose="020F0502020204030204" pitchFamily="34" charset="0"/>
            </a:endParaRPr>
          </a:p>
          <a:p>
            <a:pPr lvl="1" algn="just"/>
            <a:r>
              <a:rPr lang="es-ES" sz="1600" b="1" u="sng" dirty="0">
                <a:latin typeface="Calibri" panose="020F0502020204030204" pitchFamily="34" charset="0"/>
                <a:cs typeface="Calibri" panose="020F0502020204030204" pitchFamily="34" charset="0"/>
              </a:rPr>
              <a:t>Exportación de las prestaciones o conservación de los derechos adquiridos y pago de las prestaciones en el extranjero</a:t>
            </a:r>
          </a:p>
          <a:p>
            <a:pPr lvl="3" algn="just">
              <a:buFont typeface="Wingdings" panose="05000000000000000000" pitchFamily="2" charset="2"/>
              <a:buChar char="Ø"/>
            </a:pPr>
            <a:r>
              <a:rPr lang="es-ES" sz="1600" dirty="0">
                <a:latin typeface="Calibri" panose="020F0502020204030204" pitchFamily="34" charset="0"/>
                <a:cs typeface="Calibri" panose="020F0502020204030204" pitchFamily="34" charset="0"/>
              </a:rPr>
              <a:t>Continuación del disfrute de las prestaciones cuando el interesado traslada su residencia al territorio de otro Estado</a:t>
            </a:r>
          </a:p>
          <a:p>
            <a:pPr lvl="3" algn="just">
              <a:buFont typeface="Wingdings" panose="05000000000000000000" pitchFamily="2" charset="2"/>
              <a:buChar char="Ø"/>
            </a:pPr>
            <a:r>
              <a:rPr lang="es-ES" sz="1600" dirty="0">
                <a:latin typeface="Calibri" panose="020F0502020204030204" pitchFamily="34" charset="0"/>
                <a:cs typeface="Calibri" panose="020F0502020204030204" pitchFamily="34" charset="0"/>
              </a:rPr>
              <a:t>Garantiza la exportación de una prestación económica, sin que suponga una reducción, modificación, suspensión o retención, por el hecho de que el beneficiario se encuentre o resida en el territorio de otro Estado, pero se le descontará el coste de la transferencia. </a:t>
            </a:r>
          </a:p>
          <a:p>
            <a:pPr marL="566928" lvl="3" indent="0" algn="just">
              <a:buNone/>
            </a:pPr>
            <a:endParaRPr lang="es-ES" sz="1600" dirty="0">
              <a:latin typeface="Calibri" panose="020F0502020204030204" pitchFamily="34" charset="0"/>
              <a:cs typeface="Calibri" panose="020F0502020204030204" pitchFamily="34" charset="0"/>
            </a:endParaRPr>
          </a:p>
          <a:p>
            <a:pPr lvl="1" algn="just"/>
            <a:r>
              <a:rPr lang="es-ES" sz="1600" b="1" u="sng" dirty="0">
                <a:latin typeface="Calibri" panose="020F0502020204030204" pitchFamily="34" charset="0"/>
                <a:cs typeface="Calibri" panose="020F0502020204030204" pitchFamily="34" charset="0"/>
              </a:rPr>
              <a:t>Colaboración administrativa:</a:t>
            </a:r>
            <a:r>
              <a:rPr lang="es-ES" sz="1600" b="1" dirty="0">
                <a:latin typeface="Calibri" panose="020F0502020204030204" pitchFamily="34" charset="0"/>
                <a:cs typeface="Calibri" panose="020F0502020204030204" pitchFamily="34" charset="0"/>
              </a:rPr>
              <a:t>  </a:t>
            </a:r>
            <a:r>
              <a:rPr lang="es-ES" sz="1600" dirty="0">
                <a:latin typeface="Calibri" panose="020F0502020204030204" pitchFamily="34" charset="0"/>
                <a:cs typeface="Calibri" panose="020F0502020204030204" pitchFamily="34" charset="0"/>
              </a:rPr>
              <a:t>Ayuda recíproca entre las partes, intercambio de información y colaboración técnica</a:t>
            </a:r>
            <a:endParaRPr lang="es-ES" sz="1600" u="sng" dirty="0">
              <a:latin typeface="Calibri" panose="020F0502020204030204" pitchFamily="34" charset="0"/>
              <a:cs typeface="Calibri" panose="020F0502020204030204" pitchFamily="34" charset="0"/>
            </a:endParaRPr>
          </a:p>
          <a:p>
            <a:endParaRPr lang="es-ES" dirty="0"/>
          </a:p>
        </p:txBody>
      </p:sp>
    </p:spTree>
    <p:extLst>
      <p:ext uri="{BB962C8B-B14F-4D97-AF65-F5344CB8AC3E}">
        <p14:creationId xmlns:p14="http://schemas.microsoft.com/office/powerpoint/2010/main" val="656414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BFB3AE-D59C-416F-BEE9-0ECE60855CE1}"/>
              </a:ext>
            </a:extLst>
          </p:cNvPr>
          <p:cNvSpPr>
            <a:spLocks noGrp="1"/>
          </p:cNvSpPr>
          <p:nvPr>
            <p:ph type="title"/>
          </p:nvPr>
        </p:nvSpPr>
        <p:spPr>
          <a:xfrm>
            <a:off x="1097280" y="286603"/>
            <a:ext cx="10058400" cy="862689"/>
          </a:xfrm>
        </p:spPr>
        <p:txBody>
          <a:bodyPr/>
          <a:lstStyle/>
          <a:p>
            <a:r>
              <a:rPr kumimoji="0" lang="es-ES" sz="3600" b="0" i="0" u="none" strike="noStrike" kern="1200" cap="none" spc="-100" normalizeH="0" baseline="0" noProof="0" dirty="0">
                <a:ln>
                  <a:noFill/>
                </a:ln>
                <a:solidFill>
                  <a:srgbClr val="D2533C"/>
                </a:solidFill>
                <a:effectLst/>
                <a:uLnTx/>
                <a:uFillTx/>
                <a:latin typeface="Arial"/>
                <a:ea typeface="+mj-ea"/>
                <a:cs typeface="+mj-cs"/>
              </a:rPr>
              <a:t>CMISS: Características de su legislación (III)</a:t>
            </a:r>
            <a:endParaRPr lang="es-ES" dirty="0"/>
          </a:p>
        </p:txBody>
      </p:sp>
      <p:sp>
        <p:nvSpPr>
          <p:cNvPr id="3" name="Marcador de contenido 2">
            <a:extLst>
              <a:ext uri="{FF2B5EF4-FFF2-40B4-BE49-F238E27FC236}">
                <a16:creationId xmlns:a16="http://schemas.microsoft.com/office/drawing/2014/main" id="{A28891D1-9106-4A39-9266-608258ACBAD2}"/>
              </a:ext>
            </a:extLst>
          </p:cNvPr>
          <p:cNvSpPr>
            <a:spLocks noGrp="1"/>
          </p:cNvSpPr>
          <p:nvPr>
            <p:ph idx="1"/>
          </p:nvPr>
        </p:nvSpPr>
        <p:spPr>
          <a:xfrm>
            <a:off x="1097280" y="1845734"/>
            <a:ext cx="10058400" cy="4310622"/>
          </a:xfrm>
        </p:spPr>
        <p:txBody>
          <a:bodyPr>
            <a:normAutofit/>
          </a:bodyPr>
          <a:lstStyle/>
          <a:p>
            <a:pPr marL="274320" lvl="1" indent="0" algn="just">
              <a:buNone/>
            </a:pPr>
            <a:r>
              <a:rPr lang="es-ES" b="1" u="sng" dirty="0">
                <a:latin typeface="Calibri" panose="020F0502020204030204" pitchFamily="34" charset="0"/>
                <a:cs typeface="Calibri" panose="020F0502020204030204" pitchFamily="34" charset="0"/>
              </a:rPr>
              <a:t>CAMPO DE APLICACIÓN PERSONAL:</a:t>
            </a:r>
          </a:p>
          <a:p>
            <a:pPr lvl="2" algn="just"/>
            <a:endParaRPr lang="es-ES" sz="1800" b="1" dirty="0">
              <a:latin typeface="Calibri" panose="020F0502020204030204" pitchFamily="34" charset="0"/>
              <a:cs typeface="Calibri" panose="020F0502020204030204" pitchFamily="34" charset="0"/>
            </a:endParaRPr>
          </a:p>
          <a:p>
            <a:pPr lvl="2" algn="just"/>
            <a:r>
              <a:rPr lang="es-ES" sz="1800" dirty="0">
                <a:latin typeface="Calibri" panose="020F0502020204030204" pitchFamily="34" charset="0"/>
                <a:cs typeface="Calibri" panose="020F0502020204030204" pitchFamily="34" charset="0"/>
              </a:rPr>
              <a:t>La legislación del CMISS se aplica a:</a:t>
            </a:r>
          </a:p>
          <a:p>
            <a:pPr lvl="2" algn="just"/>
            <a:endParaRPr lang="es-ES" sz="1800" dirty="0">
              <a:latin typeface="Calibri" panose="020F0502020204030204" pitchFamily="34" charset="0"/>
              <a:cs typeface="Calibri" panose="020F0502020204030204" pitchFamily="34" charset="0"/>
            </a:endParaRPr>
          </a:p>
          <a:p>
            <a:pPr lvl="3" algn="just">
              <a:buFont typeface="Wingdings" panose="05000000000000000000" pitchFamily="2" charset="2"/>
              <a:buChar char="Ø"/>
            </a:pPr>
            <a:r>
              <a:rPr lang="es-ES" sz="1800" dirty="0">
                <a:latin typeface="Calibri" panose="020F0502020204030204" pitchFamily="34" charset="0"/>
                <a:cs typeface="Calibri" panose="020F0502020204030204" pitchFamily="34" charset="0"/>
              </a:rPr>
              <a:t>Personas que estén o hayan estado sujetas a la legislación de uno o varios Estados Parte</a:t>
            </a:r>
          </a:p>
          <a:p>
            <a:pPr lvl="3" algn="just">
              <a:buFont typeface="Wingdings" panose="05000000000000000000" pitchFamily="2" charset="2"/>
              <a:buChar char="Ø"/>
            </a:pPr>
            <a:r>
              <a:rPr lang="es-ES" sz="1800" dirty="0">
                <a:latin typeface="Calibri" panose="020F0502020204030204" pitchFamily="34" charset="0"/>
                <a:cs typeface="Calibri" panose="020F0502020204030204" pitchFamily="34" charset="0"/>
              </a:rPr>
              <a:t>Sus familiares, beneficiarios y derechohabientes.</a:t>
            </a:r>
          </a:p>
          <a:p>
            <a:pPr marL="0" indent="0" algn="just">
              <a:buNone/>
            </a:pPr>
            <a:endParaRPr lang="es-ES" sz="1800" dirty="0">
              <a:latin typeface="Calibri" panose="020F0502020204030204" pitchFamily="34" charset="0"/>
              <a:cs typeface="Calibri" panose="020F0502020204030204" pitchFamily="34" charset="0"/>
            </a:endParaRPr>
          </a:p>
          <a:p>
            <a:pPr marL="0" indent="0" algn="just">
              <a:buNone/>
            </a:pPr>
            <a:r>
              <a:rPr lang="es-ES" sz="1800" b="1" dirty="0">
                <a:latin typeface="Calibri" panose="020F0502020204030204" pitchFamily="34" charset="0"/>
                <a:cs typeface="Calibri" panose="020F0502020204030204" pitchFamily="34" charset="0"/>
              </a:rPr>
              <a:t>       </a:t>
            </a:r>
            <a:r>
              <a:rPr lang="es-ES" sz="1800" b="1" u="sng" dirty="0">
                <a:latin typeface="Calibri" panose="020F0502020204030204" pitchFamily="34" charset="0"/>
                <a:cs typeface="Calibri" panose="020F0502020204030204" pitchFamily="34" charset="0"/>
              </a:rPr>
              <a:t>CAMPO DE APLICACIÓN MATERIAL:</a:t>
            </a:r>
          </a:p>
          <a:p>
            <a:pPr marL="0" indent="0" algn="just">
              <a:buNone/>
            </a:pPr>
            <a:endParaRPr lang="es-ES" sz="1800" b="1" u="sng" dirty="0">
              <a:latin typeface="Calibri" panose="020F0502020204030204" pitchFamily="34" charset="0"/>
              <a:cs typeface="Calibri" panose="020F0502020204030204" pitchFamily="34" charset="0"/>
            </a:endParaRPr>
          </a:p>
          <a:p>
            <a:pPr lvl="1" algn="just">
              <a:buFont typeface="Wingdings" panose="05000000000000000000" pitchFamily="2" charset="2"/>
              <a:buChar char="Ø"/>
            </a:pPr>
            <a:r>
              <a:rPr lang="es-ES" dirty="0">
                <a:latin typeface="Calibri" panose="020F0502020204030204" pitchFamily="34" charset="0"/>
                <a:cs typeface="Calibri" panose="020F0502020204030204" pitchFamily="34" charset="0"/>
              </a:rPr>
              <a:t>Regímenes </a:t>
            </a:r>
            <a:r>
              <a:rPr lang="es-ES" b="1" u="sng" dirty="0">
                <a:latin typeface="Calibri" panose="020F0502020204030204" pitchFamily="34" charset="0"/>
                <a:cs typeface="Calibri" panose="020F0502020204030204" pitchFamily="34" charset="0"/>
              </a:rPr>
              <a:t>exclusivamente contributivos </a:t>
            </a:r>
            <a:r>
              <a:rPr lang="es-ES" dirty="0">
                <a:latin typeface="Calibri" panose="020F0502020204030204" pitchFamily="34" charset="0"/>
                <a:cs typeface="Calibri" panose="020F0502020204030204" pitchFamily="34" charset="0"/>
              </a:rPr>
              <a:t>de seguridad social, generales y especiales, relacionados con las prestaciones económicas de Invalidez, Vejez y Supervivencia.</a:t>
            </a:r>
          </a:p>
          <a:p>
            <a:pPr lvl="1" algn="just">
              <a:buFont typeface="Wingdings" panose="05000000000000000000" pitchFamily="2" charset="2"/>
              <a:buChar char="Ø"/>
            </a:pPr>
            <a:r>
              <a:rPr lang="es-ES" dirty="0">
                <a:latin typeface="Calibri" panose="020F0502020204030204" pitchFamily="34" charset="0"/>
                <a:cs typeface="Calibri" panose="020F0502020204030204" pitchFamily="34" charset="0"/>
              </a:rPr>
              <a:t>Prestaciones económicas de accidente de trabajo y enfermedad profesional.</a:t>
            </a:r>
          </a:p>
          <a:p>
            <a:pPr marL="0" indent="0" algn="just">
              <a:buNone/>
            </a:pPr>
            <a:endParaRPr lang="es-ES" sz="1800" dirty="0">
              <a:latin typeface="Calibri" panose="020F0502020204030204" pitchFamily="34" charset="0"/>
              <a:cs typeface="Calibri" panose="020F0502020204030204" pitchFamily="34" charset="0"/>
            </a:endParaRPr>
          </a:p>
          <a:p>
            <a:endParaRPr lang="es-ES" dirty="0"/>
          </a:p>
        </p:txBody>
      </p:sp>
    </p:spTree>
    <p:extLst>
      <p:ext uri="{BB962C8B-B14F-4D97-AF65-F5344CB8AC3E}">
        <p14:creationId xmlns:p14="http://schemas.microsoft.com/office/powerpoint/2010/main" val="2017057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414850"/>
          </a:xfrm>
        </p:spPr>
        <p:txBody>
          <a:bodyPr>
            <a:normAutofit fontScale="90000"/>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EL CONVENIO MULTILATERAL IBEROAMERICANO)</a:t>
            </a:r>
            <a:br>
              <a:rPr lang="es-ES" sz="2000" dirty="0">
                <a:latin typeface="Calibri Light" panose="020F0302020204030204" pitchFamily="34" charset="0"/>
                <a:cs typeface="Calibri Light" panose="020F0302020204030204" pitchFamily="34" charset="0"/>
              </a:rPr>
            </a:br>
            <a:br>
              <a:rPr lang="es-ES" sz="2000"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Solicitudes:</a:t>
            </a:r>
            <a:br>
              <a:rPr lang="es-ES" sz="2800" b="1" dirty="0">
                <a:latin typeface="Calibri Light" panose="020F0302020204030204" pitchFamily="34" charset="0"/>
                <a:cs typeface="Calibri Light" panose="020F0302020204030204" pitchFamily="34" charset="0"/>
              </a:rPr>
            </a:br>
            <a:br>
              <a:rPr lang="es-ES" sz="2800" b="1" dirty="0">
                <a:latin typeface="Calibri Light" panose="020F0302020204030204" pitchFamily="34" charset="0"/>
                <a:cs typeface="Calibri Light" panose="020F0302020204030204" pitchFamily="34" charset="0"/>
              </a:rPr>
            </a:br>
            <a:br>
              <a:rPr lang="es-ES" sz="2800" b="1" dirty="0">
                <a:latin typeface="Calibri Light" panose="020F0302020204030204" pitchFamily="34" charset="0"/>
                <a:cs typeface="Calibri Light" panose="020F0302020204030204" pitchFamily="34" charset="0"/>
              </a:rPr>
            </a:br>
            <a:br>
              <a:rPr lang="es-ES" sz="2800" b="1" dirty="0">
                <a:latin typeface="Calibri Light" panose="020F0302020204030204" pitchFamily="34" charset="0"/>
                <a:cs typeface="Calibri Light" panose="020F0302020204030204" pitchFamily="34" charset="0"/>
              </a:rPr>
            </a:br>
            <a:br>
              <a:rPr lang="es-ES" sz="2800" b="1" dirty="0">
                <a:latin typeface="Calibri Light" panose="020F0302020204030204" pitchFamily="34" charset="0"/>
                <a:cs typeface="Calibri Light" panose="020F0302020204030204" pitchFamily="34" charset="0"/>
              </a:rPr>
            </a:br>
            <a:br>
              <a:rPr lang="es-ES" sz="2800" b="1" dirty="0">
                <a:latin typeface="Calibri Light" panose="020F0302020204030204" pitchFamily="34" charset="0"/>
                <a:cs typeface="Calibri Light" panose="020F0302020204030204" pitchFamily="34" charset="0"/>
              </a:rPr>
            </a:br>
            <a:br>
              <a:rPr lang="es-ES" sz="2800" b="1" dirty="0">
                <a:latin typeface="Calibri Light" panose="020F0302020204030204" pitchFamily="34" charset="0"/>
                <a:cs typeface="Calibri Light" panose="020F0302020204030204" pitchFamily="34" charset="0"/>
              </a:rPr>
            </a:br>
            <a:r>
              <a:rPr lang="es-ES" sz="2000" b="1" dirty="0">
                <a:latin typeface="Calibri Light" panose="020F0302020204030204" pitchFamily="34" charset="0"/>
                <a:cs typeface="Calibri Light" panose="020F0302020204030204" pitchFamily="34" charset="0"/>
              </a:rPr>
              <a:t>Enlace a los modelos de solicitud de la web del INSS:</a:t>
            </a:r>
            <a:br>
              <a:rPr lang="es-ES" sz="2000" b="1" dirty="0">
                <a:latin typeface="Calibri Light" panose="020F0302020204030204" pitchFamily="34" charset="0"/>
                <a:cs typeface="Calibri Light" panose="020F0302020204030204" pitchFamily="34" charset="0"/>
              </a:rPr>
            </a:br>
            <a:br>
              <a:rPr lang="es-ES" sz="2000" b="1" dirty="0">
                <a:latin typeface="Calibri Light" panose="020F0302020204030204" pitchFamily="34" charset="0"/>
                <a:cs typeface="Calibri Light" panose="020F0302020204030204" pitchFamily="34" charset="0"/>
              </a:rPr>
            </a:br>
            <a:r>
              <a:rPr lang="es-ES" sz="2000" dirty="0">
                <a:solidFill>
                  <a:srgbClr val="7030A0"/>
                </a:solidFill>
                <a:hlinkClick r:id="rId2">
                  <a:extLst>
                    <a:ext uri="{A12FA001-AC4F-418D-AE19-62706E023703}">
                      <ahyp:hlinkClr xmlns:ahyp="http://schemas.microsoft.com/office/drawing/2018/hyperlinkcolor" val="tx"/>
                    </a:ext>
                  </a:extLst>
                </a:hlinkClick>
              </a:rPr>
              <a:t>Seguridad Social: Servicios</a:t>
            </a:r>
            <a:br>
              <a:rPr lang="es-ES" sz="2000" b="1" dirty="0">
                <a:latin typeface="Calibri Light" panose="020F0302020204030204" pitchFamily="34" charset="0"/>
                <a:cs typeface="Calibri Light" panose="020F0302020204030204" pitchFamily="34" charset="0"/>
              </a:rPr>
            </a:br>
            <a:br>
              <a:rPr lang="es-ES" sz="2000" b="1" dirty="0">
                <a:latin typeface="Calibri Light" panose="020F0302020204030204" pitchFamily="34" charset="0"/>
                <a:cs typeface="Calibri Light" panose="020F0302020204030204" pitchFamily="34" charset="0"/>
              </a:rPr>
            </a:br>
            <a:endParaRPr lang="es-ES" sz="2000" b="1" dirty="0">
              <a:latin typeface="Calibri Light" panose="020F0302020204030204" pitchFamily="34" charset="0"/>
              <a:cs typeface="Calibri Light" panose="020F0302020204030204" pitchFamily="34" charset="0"/>
            </a:endParaRPr>
          </a:p>
        </p:txBody>
      </p:sp>
      <p:sp>
        <p:nvSpPr>
          <p:cNvPr id="13"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4753047" y="498853"/>
            <a:ext cx="6752354" cy="6110177"/>
          </a:xfrm>
        </p:spPr>
        <p:txBody>
          <a:bodyPr>
            <a:normAutofit/>
          </a:bodyPr>
          <a:lstStyle/>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La pensión se solicita con carácter general ante la Institución competente del lugar de residencia. </a:t>
            </a: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En caso de residir en un tercer Estado no parte del Convenio, </a:t>
            </a:r>
            <a:r>
              <a:rPr lang="es-ES" sz="1800" dirty="0">
                <a:solidFill>
                  <a:srgbClr val="292934"/>
                </a:solidFill>
                <a:latin typeface="Calibri" panose="020F0502020204030204" pitchFamily="34" charset="0"/>
                <a:cs typeface="Calibri" panose="020F0502020204030204" pitchFamily="34" charset="0"/>
              </a:rPr>
              <a:t>se solicita </a:t>
            </a:r>
            <a:r>
              <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ante la Institución competente del Estado Parte en cuya legislación se encontraba asegurado en último lugar.</a:t>
            </a: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Si el trabajador no ha estado asegurado en el Estado Parte de residencia, puede presentar la solicitud tanto en la institución del Estado de residencia como en la del Estado en que estuvo asegurado en último lugar.</a:t>
            </a: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Una solicitud presentada según la legislación de un Estado Parte será considerada como solicitud según la legislación de otro Estado parte, salvo que no se alcance la edad exigida para tener derecho a ellas o el interesado haya solicitado expresamente </a:t>
            </a:r>
            <a:r>
              <a:rPr kumimoji="0" lang="es-ES" sz="1800" b="0" i="1"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el aplazamiento </a:t>
            </a:r>
            <a:r>
              <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de sus efectos.</a:t>
            </a: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El envío de los formularios de enlace suple la remisión de los documentos justificativos de los datos en ellos consignados.</a:t>
            </a:r>
          </a:p>
          <a:p>
            <a:endParaRPr lang="es-ES" sz="1100" dirty="0"/>
          </a:p>
        </p:txBody>
      </p:sp>
    </p:spTree>
    <p:extLst>
      <p:ext uri="{BB962C8B-B14F-4D97-AF65-F5344CB8AC3E}">
        <p14:creationId xmlns:p14="http://schemas.microsoft.com/office/powerpoint/2010/main" val="3779735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EL CONVENIO MULTILATERAL IBEROAMERICANO)</a:t>
            </a:r>
            <a:br>
              <a:rPr lang="es-ES" sz="2000" dirty="0">
                <a:latin typeface="Calibri Light" panose="020F0302020204030204" pitchFamily="34" charset="0"/>
                <a:cs typeface="Calibri Light" panose="020F0302020204030204" pitchFamily="34" charset="0"/>
              </a:rPr>
            </a:br>
            <a:br>
              <a:rPr lang="es-ES" sz="2000"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Totalización de los períodos de seguro:</a:t>
            </a:r>
          </a:p>
        </p:txBody>
      </p:sp>
      <p:sp>
        <p:nvSpPr>
          <p:cNvPr id="13"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5037491" y="498853"/>
            <a:ext cx="6114847" cy="5797171"/>
          </a:xfrm>
        </p:spPr>
        <p:txBody>
          <a:bodyPr>
            <a:normAutofit fontScale="92500" lnSpcReduction="10000"/>
          </a:bodyPr>
          <a:lstStyle/>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Para la adquisición del derecho a las prestaciones se aplicará, si fuera necesario, la </a:t>
            </a:r>
            <a:r>
              <a:rPr kumimoji="0" lang="es-ES" sz="1600" b="1"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totalización de los períodos </a:t>
            </a:r>
            <a:r>
              <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de seguro, cotización  o empleo cumplidos en cualquier otro Estado Parte, siempre que no se superpongan.</a:t>
            </a: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endPar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En caso de superposición de períodos, </a:t>
            </a:r>
            <a:r>
              <a:rPr kumimoji="0" lang="es-ES" sz="1600" b="1"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prevalecerán</a:t>
            </a:r>
            <a:r>
              <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 los seguros obligatorios respecto de los voluntarios </a:t>
            </a: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Los </a:t>
            </a:r>
            <a:r>
              <a:rPr kumimoji="0" lang="es-ES" sz="1600" b="1"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períodos asimilados </a:t>
            </a:r>
            <a:r>
              <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solamente se tendrán en cuenta por la Institución a cuya legislación haya estado sujeto el asegurado obligatoriamente en último lugar antes del período asimilado. Si no ha estado en ninguna los computará la Institución del Estado Parte en cuya legislación haya estado asegurado obligatoriamente después del período asimilado.</a:t>
            </a: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Los </a:t>
            </a:r>
            <a:r>
              <a:rPr kumimoji="0" lang="es-ES" sz="1600" b="1"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períodos intemporales </a:t>
            </a:r>
            <a:r>
              <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se considerará que no se superponen y se ubicarán en los períodos en blanco de la vida laboral. </a:t>
            </a: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Cuando la duración de los períodos de seguro </a:t>
            </a:r>
            <a:r>
              <a:rPr kumimoji="0" lang="es-ES" sz="1600" b="1"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no alcance un año </a:t>
            </a:r>
            <a:r>
              <a:rPr kumimoji="0" lang="es-ES" sz="16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y no se adquiera derecho a prestaciones no se reconocerá prestación y estos períodos se tendrán en cuenta por las instituciones de los demás Estado Parte para el reconocimiento del derecho y el cálculo de la cuantía. 	</a:t>
            </a:r>
            <a:endParaRPr lang="es-ES" sz="1100" dirty="0"/>
          </a:p>
        </p:txBody>
      </p:sp>
    </p:spTree>
    <p:extLst>
      <p:ext uri="{BB962C8B-B14F-4D97-AF65-F5344CB8AC3E}">
        <p14:creationId xmlns:p14="http://schemas.microsoft.com/office/powerpoint/2010/main" val="2155777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EL CONVENIO MULTILATERAL IBEROAMERICANO)</a:t>
            </a:r>
            <a:br>
              <a:rPr lang="es-ES" sz="24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Base reguladora:</a:t>
            </a:r>
          </a:p>
        </p:txBody>
      </p:sp>
      <p:sp>
        <p:nvSpPr>
          <p:cNvPr id="13"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5010330" y="1194180"/>
            <a:ext cx="6114847" cy="4534336"/>
          </a:xfrm>
        </p:spPr>
        <p:txBody>
          <a:bodyPr>
            <a:normAutofit/>
          </a:bodyPr>
          <a:lstStyle/>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Se calculará sobre las bases de cotización reales de la persona durante los años inmediatamente anteriores a la última cotización en España. </a:t>
            </a: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Cuando en el período a tener en cuenta para el cálculo de la BR deban de ser computados períodos de seguro cubiertos bajo la legislación de otro Estado Parte, se utilizará para dichos períodos la base de cotización en España que más se aproxime en el tiempo, teniendo en cuenta la evolución del IPC.</a:t>
            </a: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La cuantía de la pensión así calculada se incrementará con arreglo al importe de las revalorizaciones calculadas para cada año posterior para las pensiones de la misma naturaleza. </a:t>
            </a: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8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endParaRPr lang="es-ES" sz="1100" dirty="0"/>
          </a:p>
        </p:txBody>
      </p:sp>
    </p:spTree>
    <p:extLst>
      <p:ext uri="{BB962C8B-B14F-4D97-AF65-F5344CB8AC3E}">
        <p14:creationId xmlns:p14="http://schemas.microsoft.com/office/powerpoint/2010/main" val="3269305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EL CONVENIO MULTILATERAL IBEROAMERICANO)</a:t>
            </a:r>
            <a:br>
              <a:rPr lang="es-ES" sz="2000" dirty="0">
                <a:latin typeface="Calibri Light" panose="020F0302020204030204" pitchFamily="34" charset="0"/>
                <a:cs typeface="Calibri Light" panose="020F0302020204030204" pitchFamily="34" charset="0"/>
              </a:rPr>
            </a:br>
            <a:br>
              <a:rPr lang="es-ES" sz="2000"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Liquidación de las pensiones:</a:t>
            </a:r>
          </a:p>
        </p:txBody>
      </p:sp>
      <p:sp>
        <p:nvSpPr>
          <p:cNvPr id="13"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4562948" y="503339"/>
            <a:ext cx="7150958" cy="6033263"/>
          </a:xfrm>
        </p:spPr>
        <p:txBody>
          <a:bodyPr>
            <a:normAutofit fontScale="92500" lnSpcReduction="20000"/>
          </a:bodyPr>
          <a:lstStyle/>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9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Cuando se reúnan los requisitos exigidos por la legislación de un estado parte </a:t>
            </a:r>
            <a:r>
              <a:rPr kumimoji="0" lang="es-ES" sz="1900" b="1"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sin necesidad de totalizar</a:t>
            </a:r>
            <a:r>
              <a:rPr kumimoji="0" lang="es-ES" sz="19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 la Institución competente reconocerá el derecho considerando únicamente los períodos cumplidos en ese Estado Parte, si bien el interesado podrá solicitar en cualquier momento del procedimiento la totalización de períodos cumplidos bajo otras legislaciones y de forma separada para cada Estado.</a:t>
            </a:r>
          </a:p>
          <a:p>
            <a:pPr marL="0" marR="0" lvl="0" indent="0" algn="just" defTabSz="914400" rtl="0" eaLnBrk="1" fontAlgn="auto" latinLnBrk="0" hangingPunct="1">
              <a:lnSpc>
                <a:spcPct val="100000"/>
              </a:lnSpc>
              <a:spcBef>
                <a:spcPct val="20000"/>
              </a:spcBef>
              <a:spcAft>
                <a:spcPts val="0"/>
              </a:spcAft>
              <a:buClr>
                <a:srgbClr val="93A299"/>
              </a:buClr>
              <a:buSzPct val="85000"/>
              <a:buNone/>
              <a:tabLst/>
              <a:defRPr/>
            </a:pPr>
            <a:endParaRPr kumimoji="0" lang="es-ES" sz="19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900" b="1"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Cuando sea necesario acudir a la totalización </a:t>
            </a:r>
            <a:r>
              <a:rPr kumimoji="0" lang="es-ES" sz="19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para cubrir un período mínimo de cotización o el requisito de alta, la liquidación de la pensión se efectuará siempre a prorrata. De esta forma se determinará en primer lugar el importe de la prestación como si todos los períodos totalizados se hubieran cumplido bajo la legislación del país competente (pensión teórica) y al resultado se aplicará la prorrata correspondiente en función de los períodos cotizados en la Institución del Estado Parte en relación con toda la vida laboral.</a:t>
            </a:r>
          </a:p>
          <a:p>
            <a:pPr lvl="2" algn="just">
              <a:lnSpc>
                <a:spcPct val="100000"/>
              </a:lnSpc>
              <a:spcBef>
                <a:spcPct val="20000"/>
              </a:spcBef>
              <a:spcAft>
                <a:spcPts val="0"/>
              </a:spcAft>
              <a:buClr>
                <a:srgbClr val="93A299"/>
              </a:buClr>
              <a:buSzPct val="85000"/>
              <a:buFont typeface="Wingdings" panose="05000000000000000000" pitchFamily="2" charset="2"/>
              <a:buChar char="§"/>
              <a:defRPr/>
            </a:pPr>
            <a:r>
              <a:rPr kumimoji="0" lang="es-ES" sz="1700" b="0" i="1" u="none" strike="noStrike" kern="1200" cap="none" spc="0" normalizeH="0" baseline="0" noProof="0" dirty="0">
                <a:ln>
                  <a:noFill/>
                </a:ln>
                <a:solidFill>
                  <a:srgbClr val="2F2B20"/>
                </a:solidFill>
                <a:effectLst/>
                <a:uLnTx/>
                <a:uFillTx/>
                <a:latin typeface="Calibri"/>
                <a:ea typeface="+mn-ea"/>
                <a:cs typeface="+mn-cs"/>
              </a:rPr>
              <a:t>Se establecen límites para aprovechar las cotizaciones en el otro estado hasta alcanzar el 100% de la base reguladora, despreciándose el resto siempre que no influya en el cálculo de la pensión teórica. </a:t>
            </a:r>
            <a:endParaRPr kumimoji="0" lang="es-ES" sz="17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9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r>
              <a:rPr kumimoji="0" lang="es-ES" sz="19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La </a:t>
            </a:r>
            <a:r>
              <a:rPr kumimoji="0" lang="es-ES" sz="1900" b="1"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condición de alta o asimilada </a:t>
            </a:r>
            <a:r>
              <a:rPr kumimoji="0" lang="es-ES" sz="19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rPr>
              <a:t>se considerará cumplida cuando el causante estuviese asegurado en otro Estado Parte o sea perceptor de una pensión en otro Estado parte.</a:t>
            </a:r>
          </a:p>
          <a:p>
            <a:pPr marL="0" marR="0" lvl="0" indent="0" algn="just"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endParaRPr kumimoji="0" lang="es-ES" sz="1700" b="0" i="0" u="none" strike="noStrike" kern="1200" cap="none" spc="0" normalizeH="0" baseline="0" noProof="0" dirty="0">
              <a:ln>
                <a:noFill/>
              </a:ln>
              <a:solidFill>
                <a:srgbClr val="292934"/>
              </a:solidFill>
              <a:effectLst/>
              <a:uLnTx/>
              <a:uFillTx/>
              <a:latin typeface="Calibri" panose="020F0502020204030204" pitchFamily="34" charset="0"/>
              <a:ea typeface="+mn-ea"/>
              <a:cs typeface="Calibri" panose="020F0502020204030204" pitchFamily="34" charset="0"/>
            </a:endParaRPr>
          </a:p>
          <a:p>
            <a:pPr marR="0" lvl="0" algn="just" defTabSz="914400" rtl="0" eaLnBrk="1" fontAlgn="auto" latinLnBrk="0" hangingPunct="1">
              <a:lnSpc>
                <a:spcPct val="100000"/>
              </a:lnSpc>
              <a:spcBef>
                <a:spcPct val="20000"/>
              </a:spcBef>
              <a:spcAft>
                <a:spcPts val="0"/>
              </a:spcAft>
              <a:buClr>
                <a:srgbClr val="93A299"/>
              </a:buClr>
              <a:buSzPct val="85000"/>
              <a:buFont typeface="Wingdings" panose="05000000000000000000" pitchFamily="2" charset="2"/>
              <a:buChar char="§"/>
              <a:tabLst/>
              <a:defRPr/>
            </a:pPr>
            <a:endParaRPr lang="es-ES" sz="1100" dirty="0"/>
          </a:p>
        </p:txBody>
      </p:sp>
    </p:spTree>
    <p:extLst>
      <p:ext uri="{BB962C8B-B14F-4D97-AF65-F5344CB8AC3E}">
        <p14:creationId xmlns:p14="http://schemas.microsoft.com/office/powerpoint/2010/main" val="791148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D3E829-2FC6-4F45-BE28-3669D1304F16}"/>
              </a:ext>
            </a:extLst>
          </p:cNvPr>
          <p:cNvSpPr>
            <a:spLocks noGrp="1"/>
          </p:cNvSpPr>
          <p:nvPr>
            <p:ph type="title"/>
          </p:nvPr>
        </p:nvSpPr>
        <p:spPr/>
        <p:txBody>
          <a:bodyPr/>
          <a:lstStyle/>
          <a:p>
            <a:r>
              <a:rPr lang="es-ES" sz="2800" dirty="0"/>
              <a:t>CONVENIOS BILATERALES SUSCRITOS POR ESPAÑA</a:t>
            </a:r>
          </a:p>
        </p:txBody>
      </p:sp>
      <p:sp>
        <p:nvSpPr>
          <p:cNvPr id="3" name="Marcador de contenido 2">
            <a:extLst>
              <a:ext uri="{FF2B5EF4-FFF2-40B4-BE49-F238E27FC236}">
                <a16:creationId xmlns:a16="http://schemas.microsoft.com/office/drawing/2014/main" id="{B7D1D920-57B5-4791-87F0-8874DC001ECE}"/>
              </a:ext>
            </a:extLst>
          </p:cNvPr>
          <p:cNvSpPr>
            <a:spLocks noGrp="1"/>
          </p:cNvSpPr>
          <p:nvPr>
            <p:ph idx="1"/>
          </p:nvPr>
        </p:nvSpPr>
        <p:spPr>
          <a:xfrm>
            <a:off x="869134" y="2603500"/>
            <a:ext cx="9768688" cy="4133202"/>
          </a:xfrm>
        </p:spPr>
        <p:txBody>
          <a:bodyPr>
            <a:normAutofit/>
          </a:bodyPr>
          <a:lstStyle/>
          <a:p>
            <a:r>
              <a:rPr lang="es-ES" sz="1600" dirty="0"/>
              <a:t>Los Convenios bilaterales en materia de Seguridad Social (CBSS) son normas de coordinación que regulan las relaciones entre las legislaciones de los dos países suscriptores. </a:t>
            </a:r>
          </a:p>
          <a:p>
            <a:r>
              <a:rPr lang="es-ES" sz="1600" dirty="0"/>
              <a:t>Actualmente España tiene suscritos Convenios bilaterales con </a:t>
            </a:r>
            <a:r>
              <a:rPr lang="es-ES" sz="1600" b="1" dirty="0"/>
              <a:t>24 países </a:t>
            </a:r>
            <a:r>
              <a:rPr lang="es-ES" sz="1600" dirty="0"/>
              <a:t>de los cinco continentes </a:t>
            </a:r>
            <a:r>
              <a:rPr lang="es-ES" sz="1200" i="1" dirty="0"/>
              <a:t>(aparte de los países de los RR.CC. Y CMISS):</a:t>
            </a:r>
          </a:p>
          <a:p>
            <a:pPr marL="0" indent="0">
              <a:buNone/>
            </a:pPr>
            <a:endParaRPr lang="es-ES" dirty="0"/>
          </a:p>
          <a:p>
            <a:pPr lvl="1">
              <a:buFont typeface="Wingdings" panose="05000000000000000000" pitchFamily="2" charset="2"/>
              <a:buChar char="§"/>
            </a:pPr>
            <a:r>
              <a:rPr lang="es-ES" b="1" dirty="0"/>
              <a:t>Europa:</a:t>
            </a:r>
            <a:r>
              <a:rPr lang="es-ES" dirty="0"/>
              <a:t> Andorra, Federación Rusa y Ucrania</a:t>
            </a:r>
          </a:p>
          <a:p>
            <a:pPr lvl="1">
              <a:buFont typeface="Wingdings" panose="05000000000000000000" pitchFamily="2" charset="2"/>
              <a:buChar char="§"/>
            </a:pPr>
            <a:r>
              <a:rPr lang="es-ES" b="1" dirty="0"/>
              <a:t>Asia</a:t>
            </a:r>
            <a:r>
              <a:rPr lang="es-ES" dirty="0"/>
              <a:t>: 	Corea del sur, Filipinas, China  y Japón</a:t>
            </a:r>
          </a:p>
          <a:p>
            <a:pPr lvl="1">
              <a:buFont typeface="Wingdings" panose="05000000000000000000" pitchFamily="2" charset="2"/>
              <a:buChar char="§"/>
            </a:pPr>
            <a:r>
              <a:rPr lang="es-ES" b="1" dirty="0"/>
              <a:t>África</a:t>
            </a:r>
            <a:r>
              <a:rPr lang="es-ES" dirty="0"/>
              <a:t>:  Marruecos ,Túnez y Cabo Verde</a:t>
            </a:r>
          </a:p>
          <a:p>
            <a:pPr lvl="1">
              <a:buFont typeface="Wingdings" panose="05000000000000000000" pitchFamily="2" charset="2"/>
              <a:buChar char="§"/>
            </a:pPr>
            <a:r>
              <a:rPr lang="es-ES" b="1" dirty="0"/>
              <a:t>América</a:t>
            </a:r>
            <a:r>
              <a:rPr lang="es-ES" dirty="0"/>
              <a:t>: Argentina, Brasil, Canadá, Colombia, Chile, Ecuador, Estados Unidos, Méjico, Paraguay, Perú, República Dominicana, Uruguay y Venezuela</a:t>
            </a:r>
          </a:p>
          <a:p>
            <a:pPr lvl="1">
              <a:buFont typeface="Wingdings" panose="05000000000000000000" pitchFamily="2" charset="2"/>
              <a:buChar char="§"/>
            </a:pPr>
            <a:r>
              <a:rPr lang="es-ES" b="1" dirty="0"/>
              <a:t>Oceanía</a:t>
            </a:r>
            <a:r>
              <a:rPr lang="es-ES" dirty="0"/>
              <a:t>: 	Australia</a:t>
            </a:r>
          </a:p>
          <a:p>
            <a:endParaRPr lang="es-ES" dirty="0"/>
          </a:p>
        </p:txBody>
      </p:sp>
    </p:spTree>
    <p:extLst>
      <p:ext uri="{BB962C8B-B14F-4D97-AF65-F5344CB8AC3E}">
        <p14:creationId xmlns:p14="http://schemas.microsoft.com/office/powerpoint/2010/main" val="1639337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BFB3AE-D59C-416F-BEE9-0ECE60855CE1}"/>
              </a:ext>
            </a:extLst>
          </p:cNvPr>
          <p:cNvSpPr>
            <a:spLocks noGrp="1"/>
          </p:cNvSpPr>
          <p:nvPr>
            <p:ph type="title"/>
          </p:nvPr>
        </p:nvSpPr>
        <p:spPr>
          <a:xfrm>
            <a:off x="1097280" y="286603"/>
            <a:ext cx="10058400" cy="862689"/>
          </a:xfrm>
        </p:spPr>
        <p:txBody>
          <a:bodyPr/>
          <a:lstStyle/>
          <a:p>
            <a:r>
              <a:rPr lang="es-ES" sz="3600" spc="-100" dirty="0">
                <a:solidFill>
                  <a:srgbClr val="D2533C"/>
                </a:solidFill>
                <a:latin typeface="Arial"/>
              </a:rPr>
              <a:t>CC.BB: Estructura y contenido</a:t>
            </a:r>
            <a:endParaRPr lang="es-ES" dirty="0"/>
          </a:p>
        </p:txBody>
      </p:sp>
      <p:sp>
        <p:nvSpPr>
          <p:cNvPr id="3" name="Marcador de contenido 2">
            <a:extLst>
              <a:ext uri="{FF2B5EF4-FFF2-40B4-BE49-F238E27FC236}">
                <a16:creationId xmlns:a16="http://schemas.microsoft.com/office/drawing/2014/main" id="{A28891D1-9106-4A39-9266-608258ACBAD2}"/>
              </a:ext>
            </a:extLst>
          </p:cNvPr>
          <p:cNvSpPr>
            <a:spLocks noGrp="1"/>
          </p:cNvSpPr>
          <p:nvPr>
            <p:ph idx="1"/>
          </p:nvPr>
        </p:nvSpPr>
        <p:spPr/>
        <p:txBody>
          <a:bodyPr>
            <a:normAutofit fontScale="92500" lnSpcReduction="10000"/>
          </a:bodyPr>
          <a:lstStyle/>
          <a:p>
            <a:pPr marL="0" indent="0" algn="just">
              <a:buNone/>
            </a:pPr>
            <a:endParaRPr lang="es-ES" sz="1600" dirty="0">
              <a:latin typeface="Calibri" panose="020F0502020204030204" pitchFamily="34" charset="0"/>
              <a:cs typeface="Calibri" panose="020F0502020204030204" pitchFamily="34" charset="0"/>
            </a:endParaRPr>
          </a:p>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r>
              <a:rPr kumimoji="0" lang="es-ES" sz="1900" b="0" i="0" u="none" strike="noStrike" kern="1200" cap="none" spc="0" normalizeH="0" baseline="0" noProof="0" dirty="0">
                <a:ln>
                  <a:noFill/>
                </a:ln>
                <a:solidFill>
                  <a:srgbClr val="2F2B20"/>
                </a:solidFill>
                <a:effectLst/>
                <a:uLnTx/>
                <a:uFillTx/>
                <a:latin typeface="Calibri"/>
                <a:ea typeface="+mn-ea"/>
                <a:cs typeface="+mn-cs"/>
              </a:rPr>
              <a:t>Todos los Convenios están estructurados de forma similar y recogen las siguientes disposiciones:</a:t>
            </a:r>
          </a:p>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endParaRPr kumimoji="0" lang="es-ES" sz="1900" b="0" i="0" u="none" strike="noStrike" kern="1200" cap="none" spc="0" normalizeH="0" baseline="0" noProof="0" dirty="0">
              <a:ln>
                <a:noFill/>
              </a:ln>
              <a:solidFill>
                <a:srgbClr val="2F2B20"/>
              </a:solidFill>
              <a:effectLst/>
              <a:uLnTx/>
              <a:uFillTx/>
              <a:latin typeface="Calibri"/>
              <a:ea typeface="+mn-ea"/>
              <a:cs typeface="+mn-cs"/>
            </a:endParaRPr>
          </a:p>
          <a:p>
            <a:pPr marL="640080" marR="0" lvl="1" indent="-228600" algn="just" defTabSz="914400" rtl="0" eaLnBrk="1" fontAlgn="auto" latinLnBrk="0" hangingPunct="1">
              <a:lnSpc>
                <a:spcPct val="100000"/>
              </a:lnSpc>
              <a:spcBef>
                <a:spcPct val="20000"/>
              </a:spcBef>
              <a:spcAft>
                <a:spcPts val="0"/>
              </a:spcAft>
              <a:buClr>
                <a:srgbClr val="9CBEBD"/>
              </a:buClr>
              <a:buSzTx/>
              <a:buFont typeface="Arial" pitchFamily="34" charset="0"/>
              <a:buChar char="•"/>
              <a:tabLst/>
              <a:defRPr/>
            </a:pPr>
            <a:r>
              <a:rPr kumimoji="0" lang="es-ES" sz="1900" b="1" i="0" strike="noStrike" kern="1200" cap="none" spc="0" normalizeH="0" baseline="0" noProof="0" dirty="0">
                <a:ln>
                  <a:noFill/>
                </a:ln>
                <a:solidFill>
                  <a:srgbClr val="2F2B20"/>
                </a:solidFill>
                <a:effectLst/>
                <a:uLnTx/>
                <a:uFillTx/>
                <a:latin typeface="Calibri"/>
                <a:ea typeface="+mn-ea"/>
                <a:cs typeface="+mn-cs"/>
              </a:rPr>
              <a:t>Cláusulas generales</a:t>
            </a:r>
            <a:r>
              <a:rPr kumimoji="0" lang="es-ES" sz="1900" b="0" i="0" u="none" strike="noStrike" kern="1200" cap="none" spc="0" normalizeH="0" baseline="0" noProof="0" dirty="0">
                <a:ln>
                  <a:noFill/>
                </a:ln>
                <a:solidFill>
                  <a:srgbClr val="2F2B20"/>
                </a:solidFill>
                <a:effectLst/>
                <a:uLnTx/>
                <a:uFillTx/>
                <a:latin typeface="Calibri"/>
                <a:ea typeface="+mn-ea"/>
                <a:cs typeface="+mn-cs"/>
              </a:rPr>
              <a:t>: - Determinan el campo de aplicación personal y material del Convenio</a:t>
            </a:r>
          </a:p>
          <a:p>
            <a:pPr marL="411480" marR="0" lvl="1" indent="0" algn="just" defTabSz="914400" rtl="0" eaLnBrk="1" fontAlgn="auto" latinLnBrk="0" hangingPunct="1">
              <a:lnSpc>
                <a:spcPct val="100000"/>
              </a:lnSpc>
              <a:spcBef>
                <a:spcPct val="20000"/>
              </a:spcBef>
              <a:spcAft>
                <a:spcPts val="0"/>
              </a:spcAft>
              <a:buClr>
                <a:srgbClr val="9CBEBD"/>
              </a:buClr>
              <a:buSzTx/>
              <a:buFont typeface="Arial" pitchFamily="34" charset="0"/>
              <a:buNone/>
              <a:tabLst/>
              <a:defRPr/>
            </a:pPr>
            <a:endParaRPr kumimoji="0" lang="es-ES" sz="1900" b="0" i="0" u="none" strike="noStrike" kern="1200" cap="none" spc="0" normalizeH="0" baseline="0" noProof="0" dirty="0">
              <a:ln>
                <a:noFill/>
              </a:ln>
              <a:solidFill>
                <a:srgbClr val="2F2B20"/>
              </a:solidFill>
              <a:effectLst/>
              <a:uLnTx/>
              <a:uFillTx/>
              <a:latin typeface="Calibri"/>
              <a:ea typeface="+mn-ea"/>
              <a:cs typeface="+mn-cs"/>
            </a:endParaRPr>
          </a:p>
          <a:p>
            <a:pPr marL="640080" marR="0" lvl="1" indent="-228600" algn="just" defTabSz="914400" rtl="0" eaLnBrk="1" fontAlgn="auto" latinLnBrk="0" hangingPunct="1">
              <a:lnSpc>
                <a:spcPct val="100000"/>
              </a:lnSpc>
              <a:spcBef>
                <a:spcPct val="20000"/>
              </a:spcBef>
              <a:spcAft>
                <a:spcPts val="0"/>
              </a:spcAft>
              <a:buClr>
                <a:srgbClr val="9CBEBD"/>
              </a:buClr>
              <a:buSzTx/>
              <a:buFont typeface="Arial" pitchFamily="34" charset="0"/>
              <a:buChar char="•"/>
              <a:tabLst/>
              <a:defRPr/>
            </a:pPr>
            <a:r>
              <a:rPr kumimoji="0" lang="es-ES" sz="1900" b="1" i="0" strike="noStrike" kern="1200" cap="none" spc="0" normalizeH="0" baseline="0" noProof="0" dirty="0">
                <a:ln>
                  <a:noFill/>
                </a:ln>
                <a:solidFill>
                  <a:srgbClr val="2F2B20"/>
                </a:solidFill>
                <a:effectLst/>
                <a:uLnTx/>
                <a:uFillTx/>
                <a:latin typeface="Calibri"/>
                <a:ea typeface="+mn-ea"/>
                <a:cs typeface="+mn-cs"/>
              </a:rPr>
              <a:t>Cláusulas sobre legislación aplicable</a:t>
            </a:r>
            <a:r>
              <a:rPr kumimoji="0" lang="es-ES" sz="1900" b="0" i="0" u="none" strike="noStrike" kern="1200" cap="none" spc="0" normalizeH="0" baseline="0" noProof="0" dirty="0">
                <a:ln>
                  <a:noFill/>
                </a:ln>
                <a:solidFill>
                  <a:srgbClr val="2F2B20"/>
                </a:solidFill>
                <a:effectLst/>
                <a:uLnTx/>
                <a:uFillTx/>
                <a:latin typeface="Calibri"/>
                <a:ea typeface="+mn-ea"/>
                <a:cs typeface="+mn-cs"/>
              </a:rPr>
              <a:t>: - Determina la legislación aplicable al trabajador cuando presta servicios en uno de los estados contratantes.</a:t>
            </a:r>
          </a:p>
          <a:p>
            <a:pPr marL="411480" marR="0" lvl="1" indent="0" algn="just" defTabSz="914400" rtl="0" eaLnBrk="1" fontAlgn="auto" latinLnBrk="0" hangingPunct="1">
              <a:lnSpc>
                <a:spcPct val="100000"/>
              </a:lnSpc>
              <a:spcBef>
                <a:spcPct val="20000"/>
              </a:spcBef>
              <a:spcAft>
                <a:spcPts val="0"/>
              </a:spcAft>
              <a:buClr>
                <a:srgbClr val="9CBEBD"/>
              </a:buClr>
              <a:buSzTx/>
              <a:buFont typeface="Arial" pitchFamily="34" charset="0"/>
              <a:buNone/>
              <a:tabLst/>
              <a:defRPr/>
            </a:pPr>
            <a:endParaRPr kumimoji="0" lang="es-ES" sz="1900" b="0" i="0" u="none" strike="noStrike" kern="1200" cap="none" spc="0" normalizeH="0" baseline="0" noProof="0" dirty="0">
              <a:ln>
                <a:noFill/>
              </a:ln>
              <a:solidFill>
                <a:srgbClr val="2F2B20"/>
              </a:solidFill>
              <a:effectLst/>
              <a:uLnTx/>
              <a:uFillTx/>
              <a:latin typeface="Calibri"/>
              <a:ea typeface="+mn-ea"/>
              <a:cs typeface="+mn-cs"/>
            </a:endParaRPr>
          </a:p>
          <a:p>
            <a:pPr marL="640080" marR="0" lvl="1" indent="-228600" algn="just" defTabSz="914400" rtl="0" eaLnBrk="1" fontAlgn="auto" latinLnBrk="0" hangingPunct="1">
              <a:lnSpc>
                <a:spcPct val="100000"/>
              </a:lnSpc>
              <a:spcBef>
                <a:spcPct val="20000"/>
              </a:spcBef>
              <a:spcAft>
                <a:spcPts val="0"/>
              </a:spcAft>
              <a:buClr>
                <a:srgbClr val="9CBEBD"/>
              </a:buClr>
              <a:buSzTx/>
              <a:buFont typeface="Arial" pitchFamily="34" charset="0"/>
              <a:buChar char="•"/>
              <a:tabLst/>
              <a:defRPr/>
            </a:pPr>
            <a:r>
              <a:rPr kumimoji="0" lang="es-ES" sz="1900" b="1" i="0" strike="noStrike" kern="1200" cap="none" spc="0" normalizeH="0" baseline="0" noProof="0" dirty="0">
                <a:ln>
                  <a:noFill/>
                </a:ln>
                <a:solidFill>
                  <a:srgbClr val="2F2B20"/>
                </a:solidFill>
                <a:effectLst/>
                <a:uLnTx/>
                <a:uFillTx/>
                <a:latin typeface="Calibri"/>
                <a:ea typeface="+mn-ea"/>
                <a:cs typeface="+mn-cs"/>
              </a:rPr>
              <a:t>Cláusulas relativas a las prestaciones</a:t>
            </a:r>
            <a:r>
              <a:rPr kumimoji="0" lang="es-ES" sz="1900" b="0" i="0" u="none" strike="noStrike" kern="1200" cap="none" spc="0" normalizeH="0" baseline="0" noProof="0" dirty="0">
                <a:ln>
                  <a:noFill/>
                </a:ln>
                <a:solidFill>
                  <a:srgbClr val="2F2B20"/>
                </a:solidFill>
                <a:effectLst/>
                <a:uLnTx/>
                <a:uFillTx/>
                <a:latin typeface="Calibri"/>
                <a:ea typeface="+mn-ea"/>
                <a:cs typeface="+mn-cs"/>
              </a:rPr>
              <a:t>: - Regulan la forma en que se deben liquidar las prestaciones, establecen reglas específicas sobre la totalización de los períodos de seguro, cotización inferior a un año, la condición de alta, períodos superpuestos, etc.</a:t>
            </a:r>
          </a:p>
          <a:p>
            <a:pPr marL="411480" marR="0" lvl="1" indent="0" algn="just" defTabSz="914400" rtl="0" eaLnBrk="1" fontAlgn="auto" latinLnBrk="0" hangingPunct="1">
              <a:lnSpc>
                <a:spcPct val="100000"/>
              </a:lnSpc>
              <a:spcBef>
                <a:spcPct val="20000"/>
              </a:spcBef>
              <a:spcAft>
                <a:spcPts val="0"/>
              </a:spcAft>
              <a:buClr>
                <a:srgbClr val="9CBEBD"/>
              </a:buClr>
              <a:buSzTx/>
              <a:buFont typeface="Arial" pitchFamily="34" charset="0"/>
              <a:buNone/>
              <a:tabLst/>
              <a:defRPr/>
            </a:pPr>
            <a:endParaRPr kumimoji="0" lang="es-ES" sz="1900" b="0" i="0" u="none" strike="noStrike" kern="1200" cap="none" spc="0" normalizeH="0" baseline="0" noProof="0" dirty="0">
              <a:ln>
                <a:noFill/>
              </a:ln>
              <a:solidFill>
                <a:srgbClr val="2F2B20"/>
              </a:solidFill>
              <a:effectLst/>
              <a:uLnTx/>
              <a:uFillTx/>
              <a:latin typeface="Calibri"/>
              <a:ea typeface="+mn-ea"/>
              <a:cs typeface="+mn-cs"/>
            </a:endParaRPr>
          </a:p>
          <a:p>
            <a:pPr marL="640080" marR="0" lvl="1" indent="-228600" algn="just" defTabSz="914400" rtl="0" eaLnBrk="1" fontAlgn="auto" latinLnBrk="0" hangingPunct="1">
              <a:lnSpc>
                <a:spcPct val="100000"/>
              </a:lnSpc>
              <a:spcBef>
                <a:spcPct val="20000"/>
              </a:spcBef>
              <a:spcAft>
                <a:spcPts val="0"/>
              </a:spcAft>
              <a:buClr>
                <a:srgbClr val="9CBEBD"/>
              </a:buClr>
              <a:buSzTx/>
              <a:buFont typeface="Arial" pitchFamily="34" charset="0"/>
              <a:buChar char="•"/>
              <a:tabLst/>
              <a:defRPr/>
            </a:pPr>
            <a:r>
              <a:rPr kumimoji="0" lang="es-ES" sz="1900" b="1" i="0" strike="noStrike" kern="1200" cap="none" spc="0" normalizeH="0" baseline="0" noProof="0" dirty="0">
                <a:ln>
                  <a:noFill/>
                </a:ln>
                <a:solidFill>
                  <a:srgbClr val="2F2B20"/>
                </a:solidFill>
                <a:effectLst/>
                <a:uLnTx/>
                <a:uFillTx/>
                <a:latin typeface="Calibri"/>
                <a:ea typeface="+mn-ea"/>
                <a:cs typeface="+mn-cs"/>
              </a:rPr>
              <a:t>Cláusulas diversas, transitorias y finales</a:t>
            </a:r>
            <a:r>
              <a:rPr kumimoji="0" lang="es-ES" sz="1900" b="0" i="0" u="none" strike="noStrike" kern="1200" cap="none" spc="0" normalizeH="0" baseline="0" noProof="0" dirty="0">
                <a:ln>
                  <a:noFill/>
                </a:ln>
                <a:solidFill>
                  <a:srgbClr val="2F2B20"/>
                </a:solidFill>
                <a:effectLst/>
                <a:uLnTx/>
                <a:uFillTx/>
                <a:latin typeface="Calibri"/>
                <a:ea typeface="+mn-ea"/>
                <a:cs typeface="+mn-cs"/>
              </a:rPr>
              <a:t>: - Se refieren a la colaboración técnica y administrativa, posibilidad de abonar anticipos, presentación de solicitudes, recursos, revisiones, etc.</a:t>
            </a:r>
          </a:p>
          <a:p>
            <a:endParaRPr lang="es-ES" dirty="0"/>
          </a:p>
        </p:txBody>
      </p:sp>
    </p:spTree>
    <p:extLst>
      <p:ext uri="{BB962C8B-B14F-4D97-AF65-F5344CB8AC3E}">
        <p14:creationId xmlns:p14="http://schemas.microsoft.com/office/powerpoint/2010/main" val="3252955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676526" cy="5020353"/>
          </a:xfrm>
        </p:spPr>
        <p:txBody>
          <a:bodyPr>
            <a:normAutofit/>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LOS CONVENIOS BILATERALES)</a:t>
            </a:r>
            <a:br>
              <a:rPr lang="es-ES" sz="2400" b="1" dirty="0">
                <a:latin typeface="Calibri Light" panose="020F0302020204030204" pitchFamily="34" charset="0"/>
                <a:cs typeface="Calibri Light" panose="020F0302020204030204" pitchFamily="34" charset="0"/>
              </a:rPr>
            </a:br>
            <a:br>
              <a:rPr lang="es-ES" sz="24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Campo de </a:t>
            </a:r>
            <a:br>
              <a:rPr lang="es-ES" sz="28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aplicación personal:</a:t>
            </a:r>
          </a:p>
        </p:txBody>
      </p:sp>
      <p:sp>
        <p:nvSpPr>
          <p:cNvPr id="13"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5037491" y="498853"/>
            <a:ext cx="6541891" cy="5943892"/>
          </a:xfrm>
        </p:spPr>
        <p:txBody>
          <a:bodyPr>
            <a:normAutofit fontScale="85000" lnSpcReduction="10000"/>
          </a:bodyPr>
          <a:lstStyle/>
          <a:p>
            <a:pPr marL="400050" marR="0" lvl="0" indent="-285750" algn="just" defTabSz="914400" rtl="0" eaLnBrk="1" fontAlgn="auto" latinLnBrk="0" hangingPunct="1">
              <a:lnSpc>
                <a:spcPct val="100000"/>
              </a:lnSpc>
              <a:spcBef>
                <a:spcPct val="20000"/>
              </a:spcBef>
              <a:spcAft>
                <a:spcPts val="0"/>
              </a:spcAft>
              <a:buClr>
                <a:srgbClr val="A9A57C"/>
              </a:buClr>
              <a:buSzTx/>
              <a:buFont typeface="Wingdings" panose="05000000000000000000" pitchFamily="2" charset="2"/>
              <a:buChar char="§"/>
              <a:tabLst/>
              <a:defRPr/>
            </a:pPr>
            <a:r>
              <a:rPr kumimoji="0" lang="es-ES" sz="1900" b="0" i="0" u="none" strike="noStrike" kern="1200" cap="none" spc="0" normalizeH="0" baseline="0" noProof="0" dirty="0">
                <a:ln>
                  <a:noFill/>
                </a:ln>
                <a:solidFill>
                  <a:srgbClr val="2F2B20"/>
                </a:solidFill>
                <a:effectLst/>
                <a:uLnTx/>
                <a:uFillTx/>
                <a:latin typeface="Calibri"/>
                <a:ea typeface="+mn-ea"/>
                <a:cs typeface="+mn-cs"/>
              </a:rPr>
              <a:t>Algunos CC.BB. se aplican sólo a los trabajadores nacionales de una de las dos partes que hayan estado sujetos a las legislaciones de seguridad de uno o de los dos países, así como a los miembros de sus familias y sus supervivientes. Es el caso de:</a:t>
            </a:r>
          </a:p>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endParaRPr kumimoji="0" lang="es-ES" sz="1900" b="0" i="0" u="none" strike="noStrike" kern="1200" cap="none" spc="0" normalizeH="0" baseline="0" noProof="0" dirty="0">
              <a:ln>
                <a:noFill/>
              </a:ln>
              <a:solidFill>
                <a:srgbClr val="2F2B20"/>
              </a:solidFill>
              <a:effectLst/>
              <a:uLnTx/>
              <a:uFillTx/>
              <a:latin typeface="Calibri"/>
              <a:ea typeface="+mn-ea"/>
              <a:cs typeface="+mn-cs"/>
            </a:endParaRPr>
          </a:p>
          <a:p>
            <a:pPr marL="640080" marR="0" lvl="1" indent="-228600" algn="just" defTabSz="914400" rtl="0" eaLnBrk="1" fontAlgn="auto" latinLnBrk="0" hangingPunct="1">
              <a:lnSpc>
                <a:spcPct val="100000"/>
              </a:lnSpc>
              <a:spcBef>
                <a:spcPct val="20000"/>
              </a:spcBef>
              <a:spcAft>
                <a:spcPts val="0"/>
              </a:spcAft>
              <a:buClr>
                <a:srgbClr val="9CBEBD"/>
              </a:buClr>
              <a:buSzTx/>
              <a:buFont typeface="Wingdings" panose="05000000000000000000" pitchFamily="2" charset="2"/>
              <a:buChar char="Ø"/>
              <a:tabLst/>
              <a:defRPr/>
            </a:pPr>
            <a:r>
              <a:rPr kumimoji="0" lang="es-ES" sz="1900" b="0" i="0" u="none" strike="noStrike" kern="1200" cap="none" spc="0" normalizeH="0" baseline="0" noProof="0" dirty="0">
                <a:ln>
                  <a:noFill/>
                </a:ln>
                <a:solidFill>
                  <a:srgbClr val="2F2B20"/>
                </a:solidFill>
                <a:effectLst/>
                <a:uLnTx/>
                <a:uFillTx/>
                <a:latin typeface="Calibri"/>
                <a:ea typeface="+mn-ea"/>
                <a:cs typeface="+mn-cs"/>
              </a:rPr>
              <a:t>Colombia</a:t>
            </a:r>
            <a:r>
              <a:rPr kumimoji="0" lang="es-ES" sz="1900" b="0" i="0" u="none" strike="noStrike" kern="1200" cap="none" spc="0" normalizeH="0" baseline="0" noProof="0">
                <a:ln>
                  <a:noFill/>
                </a:ln>
                <a:solidFill>
                  <a:srgbClr val="2F2B20"/>
                </a:solidFill>
                <a:effectLst/>
                <a:uLnTx/>
                <a:uFillTx/>
                <a:latin typeface="Calibri"/>
                <a:ea typeface="+mn-ea"/>
                <a:cs typeface="+mn-cs"/>
              </a:rPr>
              <a:t>, Chile</a:t>
            </a:r>
            <a:r>
              <a:rPr kumimoji="0" lang="es-ES" sz="1900" b="0" i="0" u="none" strike="noStrike" kern="1200" cap="none" spc="0" normalizeH="0" baseline="0" noProof="0" dirty="0">
                <a:ln>
                  <a:noFill/>
                </a:ln>
                <a:solidFill>
                  <a:srgbClr val="2F2B20"/>
                </a:solidFill>
                <a:effectLst/>
                <a:uLnTx/>
                <a:uFillTx/>
                <a:latin typeface="Calibri"/>
                <a:ea typeface="+mn-ea"/>
                <a:cs typeface="+mn-cs"/>
              </a:rPr>
              <a:t>, Filipinas, Marruecos, Méjico, República dominicana, Rusia, Túnez, Ucrania y Venezuela</a:t>
            </a:r>
          </a:p>
          <a:p>
            <a:pPr marL="640080" marR="0" lvl="1" indent="-228600" algn="just" defTabSz="914400" rtl="0" eaLnBrk="1" fontAlgn="auto" latinLnBrk="0" hangingPunct="1">
              <a:lnSpc>
                <a:spcPct val="100000"/>
              </a:lnSpc>
              <a:spcBef>
                <a:spcPct val="20000"/>
              </a:spcBef>
              <a:spcAft>
                <a:spcPts val="0"/>
              </a:spcAft>
              <a:buClr>
                <a:srgbClr val="9CBEBD"/>
              </a:buClr>
              <a:buSzTx/>
              <a:buFont typeface="Arial" pitchFamily="34" charset="0"/>
              <a:buChar char="•"/>
              <a:tabLst/>
              <a:defRPr/>
            </a:pPr>
            <a:endParaRPr kumimoji="0" lang="es-ES" sz="1900" b="0" i="0" u="none" strike="noStrike" kern="1200" cap="none" spc="0" normalizeH="0" baseline="0" noProof="0" dirty="0">
              <a:ln>
                <a:noFill/>
              </a:ln>
              <a:solidFill>
                <a:srgbClr val="2F2B20"/>
              </a:solidFill>
              <a:effectLst/>
              <a:uLnTx/>
              <a:uFillTx/>
              <a:latin typeface="Calibri"/>
              <a:ea typeface="+mn-ea"/>
              <a:cs typeface="+mn-cs"/>
            </a:endParaRPr>
          </a:p>
          <a:p>
            <a:pPr marL="400050" marR="0" lvl="0" indent="-285750" algn="just" defTabSz="914400" rtl="0" eaLnBrk="1" fontAlgn="auto" latinLnBrk="0" hangingPunct="1">
              <a:lnSpc>
                <a:spcPct val="100000"/>
              </a:lnSpc>
              <a:spcBef>
                <a:spcPct val="20000"/>
              </a:spcBef>
              <a:spcAft>
                <a:spcPts val="0"/>
              </a:spcAft>
              <a:buClr>
                <a:srgbClr val="A9A57C"/>
              </a:buClr>
              <a:buSzTx/>
              <a:buFont typeface="Wingdings" panose="05000000000000000000" pitchFamily="2" charset="2"/>
              <a:buChar char="§"/>
              <a:tabLst/>
              <a:defRPr/>
            </a:pPr>
            <a:r>
              <a:rPr kumimoji="0" lang="es-ES" sz="1900" b="0" i="0" u="none" strike="noStrike" kern="1200" cap="none" spc="0" normalizeH="0" baseline="0" noProof="0" dirty="0">
                <a:ln>
                  <a:noFill/>
                </a:ln>
                <a:solidFill>
                  <a:srgbClr val="2F2B20"/>
                </a:solidFill>
                <a:effectLst/>
                <a:uLnTx/>
                <a:uFillTx/>
                <a:latin typeface="Calibri"/>
                <a:ea typeface="+mn-ea"/>
                <a:cs typeface="+mn-cs"/>
              </a:rPr>
              <a:t>Otros CC.BB. se aplican sobre los trabajadores que estén o hayan estado sometidos a las legislaciones de uno o de los dos países, cualquiera que sea su nacionalidad, así como a los miembros de su familia y supervivientes: </a:t>
            </a:r>
          </a:p>
          <a:p>
            <a:pPr marL="114300" marR="0" lvl="0" indent="0" algn="just" defTabSz="914400" rtl="0" eaLnBrk="1" fontAlgn="auto" latinLnBrk="0" hangingPunct="1">
              <a:lnSpc>
                <a:spcPct val="100000"/>
              </a:lnSpc>
              <a:spcBef>
                <a:spcPct val="20000"/>
              </a:spcBef>
              <a:spcAft>
                <a:spcPts val="0"/>
              </a:spcAft>
              <a:buClr>
                <a:srgbClr val="A9A57C"/>
              </a:buClr>
              <a:buSzTx/>
              <a:buNone/>
              <a:tabLst/>
              <a:defRPr/>
            </a:pPr>
            <a:endParaRPr kumimoji="0" lang="es-ES" sz="1900" b="0" i="0" u="none" strike="noStrike" kern="1200" cap="none" spc="0" normalizeH="0" baseline="0" noProof="0" dirty="0">
              <a:ln>
                <a:noFill/>
              </a:ln>
              <a:solidFill>
                <a:srgbClr val="2F2B20"/>
              </a:solidFill>
              <a:effectLst/>
              <a:uLnTx/>
              <a:uFillTx/>
              <a:latin typeface="Calibri"/>
              <a:ea typeface="+mn-ea"/>
              <a:cs typeface="+mn-cs"/>
            </a:endParaRPr>
          </a:p>
          <a:p>
            <a:pPr marL="640080" marR="0" lvl="1" indent="-228600" algn="just" defTabSz="914400" rtl="0" eaLnBrk="1" fontAlgn="auto" latinLnBrk="0" hangingPunct="1">
              <a:lnSpc>
                <a:spcPct val="100000"/>
              </a:lnSpc>
              <a:spcBef>
                <a:spcPct val="20000"/>
              </a:spcBef>
              <a:spcAft>
                <a:spcPts val="0"/>
              </a:spcAft>
              <a:buClr>
                <a:srgbClr val="9CBEBD"/>
              </a:buClr>
              <a:buSzTx/>
              <a:buFont typeface="Wingdings" panose="05000000000000000000" pitchFamily="2" charset="2"/>
              <a:buChar char="Ø"/>
              <a:tabLst/>
              <a:defRPr/>
            </a:pPr>
            <a:r>
              <a:rPr kumimoji="0" lang="es-ES" sz="1900" b="0" i="0" u="none" strike="noStrike" kern="1200" cap="none" spc="0" normalizeH="0" baseline="0" noProof="0" dirty="0">
                <a:ln>
                  <a:noFill/>
                </a:ln>
                <a:solidFill>
                  <a:srgbClr val="2F2B20"/>
                </a:solidFill>
                <a:effectLst/>
                <a:uLnTx/>
                <a:uFillTx/>
                <a:latin typeface="Calibri"/>
                <a:ea typeface="+mn-ea"/>
                <a:cs typeface="+mn-cs"/>
              </a:rPr>
              <a:t>Andorra, Argentina, Brasil, Cabo Verde, Canadá Corea, Estado Unidos, Japón y Perú.</a:t>
            </a:r>
          </a:p>
          <a:p>
            <a:pPr marL="411480" marR="0" lvl="1" indent="0" algn="just" defTabSz="914400" rtl="0" eaLnBrk="1" fontAlgn="auto" latinLnBrk="0" hangingPunct="1">
              <a:lnSpc>
                <a:spcPct val="100000"/>
              </a:lnSpc>
              <a:spcBef>
                <a:spcPct val="20000"/>
              </a:spcBef>
              <a:spcAft>
                <a:spcPts val="0"/>
              </a:spcAft>
              <a:buClr>
                <a:srgbClr val="9CBEBD"/>
              </a:buClr>
              <a:buSzTx/>
              <a:buFont typeface="Arial" pitchFamily="34" charset="0"/>
              <a:buNone/>
              <a:tabLst/>
              <a:defRPr/>
            </a:pPr>
            <a:endParaRPr kumimoji="0" lang="es-ES" sz="1900" b="0" i="0" u="none" strike="noStrike" kern="1200" cap="none" spc="0" normalizeH="0" baseline="0" noProof="0" dirty="0">
              <a:ln>
                <a:noFill/>
              </a:ln>
              <a:solidFill>
                <a:srgbClr val="2F2B20"/>
              </a:solidFill>
              <a:effectLst/>
              <a:uLnTx/>
              <a:uFillTx/>
              <a:latin typeface="Calibri"/>
              <a:ea typeface="+mn-ea"/>
              <a:cs typeface="+mn-cs"/>
            </a:endParaRPr>
          </a:p>
          <a:p>
            <a:pPr marL="400050" marR="0" lvl="0" indent="-285750" algn="just" defTabSz="914400" rtl="0" eaLnBrk="1" fontAlgn="auto" latinLnBrk="0" hangingPunct="1">
              <a:lnSpc>
                <a:spcPct val="100000"/>
              </a:lnSpc>
              <a:spcBef>
                <a:spcPct val="20000"/>
              </a:spcBef>
              <a:spcAft>
                <a:spcPts val="0"/>
              </a:spcAft>
              <a:buClr>
                <a:srgbClr val="A9A57C"/>
              </a:buClr>
              <a:buSzTx/>
              <a:buFont typeface="Wingdings" panose="05000000000000000000" pitchFamily="2" charset="2"/>
              <a:buChar char="§"/>
              <a:tabLst/>
              <a:defRPr/>
            </a:pPr>
            <a:r>
              <a:rPr kumimoji="0" lang="es-ES" sz="1900" b="0" i="0" u="none" strike="noStrike" kern="1200" cap="none" spc="0" normalizeH="0" baseline="0" noProof="0" dirty="0">
                <a:ln>
                  <a:noFill/>
                </a:ln>
                <a:solidFill>
                  <a:srgbClr val="2F2B20"/>
                </a:solidFill>
                <a:effectLst/>
                <a:uLnTx/>
                <a:uFillTx/>
                <a:latin typeface="Calibri"/>
                <a:ea typeface="+mn-ea"/>
                <a:cs typeface="+mn-cs"/>
              </a:rPr>
              <a:t>El Convenio con Australia se aplica con la simple condición de residir o haber residido en Australia.</a:t>
            </a:r>
          </a:p>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endParaRPr kumimoji="0" lang="es-ES" sz="1900" b="0" i="0" u="none" strike="noStrike" kern="1200" cap="none" spc="0" normalizeH="0" baseline="0" noProof="0" dirty="0">
              <a:ln>
                <a:noFill/>
              </a:ln>
              <a:solidFill>
                <a:srgbClr val="2F2B20"/>
              </a:solidFill>
              <a:effectLst/>
              <a:uLnTx/>
              <a:uFillTx/>
              <a:latin typeface="Calibri"/>
              <a:ea typeface="+mn-ea"/>
              <a:cs typeface="+mn-cs"/>
            </a:endParaRPr>
          </a:p>
          <a:p>
            <a:pPr marL="400050" marR="0" lvl="0" indent="-285750" algn="just" defTabSz="914400" rtl="0" eaLnBrk="1" fontAlgn="auto" latinLnBrk="0" hangingPunct="1">
              <a:lnSpc>
                <a:spcPct val="100000"/>
              </a:lnSpc>
              <a:spcBef>
                <a:spcPct val="20000"/>
              </a:spcBef>
              <a:spcAft>
                <a:spcPts val="0"/>
              </a:spcAft>
              <a:buClr>
                <a:srgbClr val="A9A57C"/>
              </a:buClr>
              <a:buSzTx/>
              <a:buFont typeface="Wingdings" panose="05000000000000000000" pitchFamily="2" charset="2"/>
              <a:buChar char="§"/>
              <a:tabLst/>
              <a:defRPr/>
            </a:pPr>
            <a:r>
              <a:rPr kumimoji="0" lang="es-ES" sz="1900" b="0" i="0" u="none" strike="noStrike" kern="1200" cap="none" spc="0" normalizeH="0" baseline="0" noProof="0" dirty="0">
                <a:ln>
                  <a:noFill/>
                </a:ln>
                <a:solidFill>
                  <a:srgbClr val="2F2B20"/>
                </a:solidFill>
                <a:effectLst/>
                <a:uLnTx/>
                <a:uFillTx/>
                <a:latin typeface="Calibri"/>
                <a:ea typeface="+mn-ea"/>
                <a:cs typeface="+mn-cs"/>
              </a:rPr>
              <a:t>No están incluidos los funcionarios públicos (civiles y militares) salvo en el Convenio con Japón</a:t>
            </a:r>
          </a:p>
          <a:p>
            <a:pPr marL="114300" marR="0" lvl="0" indent="0" algn="just" defTabSz="914400" rtl="0" eaLnBrk="1" fontAlgn="auto" latinLnBrk="0" hangingPunct="1">
              <a:lnSpc>
                <a:spcPct val="100000"/>
              </a:lnSpc>
              <a:spcBef>
                <a:spcPct val="20000"/>
              </a:spcBef>
              <a:spcAft>
                <a:spcPts val="0"/>
              </a:spcAft>
              <a:buClr>
                <a:srgbClr val="A9A57C"/>
              </a:buClr>
              <a:buSzTx/>
              <a:buNone/>
              <a:tabLst/>
              <a:defRPr/>
            </a:pPr>
            <a:endParaRPr kumimoji="0" lang="es-ES" sz="1900" b="0" i="0" u="none" strike="noStrike" kern="1200" cap="none" spc="0" normalizeH="0" baseline="0" noProof="0" dirty="0">
              <a:ln>
                <a:noFill/>
              </a:ln>
              <a:solidFill>
                <a:srgbClr val="2F2B20"/>
              </a:solidFill>
              <a:effectLst/>
              <a:uLnTx/>
              <a:uFillTx/>
              <a:latin typeface="Calibri"/>
              <a:ea typeface="+mn-ea"/>
              <a:cs typeface="+mn-cs"/>
            </a:endParaRPr>
          </a:p>
          <a:p>
            <a:pPr marL="400050" marR="0" lvl="0" indent="-285750" algn="just" defTabSz="914400" rtl="0" eaLnBrk="1" fontAlgn="auto" latinLnBrk="0" hangingPunct="1">
              <a:lnSpc>
                <a:spcPct val="100000"/>
              </a:lnSpc>
              <a:spcBef>
                <a:spcPct val="20000"/>
              </a:spcBef>
              <a:spcAft>
                <a:spcPts val="0"/>
              </a:spcAft>
              <a:buClr>
                <a:srgbClr val="A9A57C"/>
              </a:buClr>
              <a:buSzTx/>
              <a:buFont typeface="Wingdings" panose="05000000000000000000" pitchFamily="2" charset="2"/>
              <a:buChar char="§"/>
              <a:tabLst/>
              <a:defRPr/>
            </a:pPr>
            <a:r>
              <a:rPr kumimoji="0" lang="es-ES" sz="1900" b="0" i="0" u="none" strike="noStrike" kern="1200" cap="none" spc="0" normalizeH="0" baseline="0" noProof="0" dirty="0">
                <a:ln>
                  <a:noFill/>
                </a:ln>
                <a:solidFill>
                  <a:srgbClr val="2F2B20"/>
                </a:solidFill>
                <a:effectLst/>
                <a:uLnTx/>
                <a:uFillTx/>
                <a:latin typeface="Calibri"/>
                <a:ea typeface="+mn-ea"/>
                <a:cs typeface="+mn-cs"/>
              </a:rPr>
              <a:t>Tampoco están incluidos los estudiantes (salvo los CB con Estados Unidos y Marruecos)</a:t>
            </a:r>
          </a:p>
          <a:p>
            <a:pPr marL="0" indent="0">
              <a:buNone/>
            </a:pPr>
            <a:endParaRPr lang="es-ES" sz="1100" dirty="0"/>
          </a:p>
        </p:txBody>
      </p:sp>
    </p:spTree>
    <p:extLst>
      <p:ext uri="{BB962C8B-B14F-4D97-AF65-F5344CB8AC3E}">
        <p14:creationId xmlns:p14="http://schemas.microsoft.com/office/powerpoint/2010/main" val="60531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LOS CONVENIOS BILATERALES)</a:t>
            </a:r>
            <a:br>
              <a:rPr lang="es-ES" sz="2000" dirty="0">
                <a:latin typeface="Calibri Light" panose="020F0302020204030204" pitchFamily="34" charset="0"/>
                <a:cs typeface="Calibri Light" panose="020F0302020204030204" pitchFamily="34" charset="0"/>
              </a:rPr>
            </a:br>
            <a:br>
              <a:rPr lang="es-ES" sz="24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Campo de aplicación material:</a:t>
            </a:r>
          </a:p>
        </p:txBody>
      </p:sp>
      <p:sp>
        <p:nvSpPr>
          <p:cNvPr id="13"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5296277" y="914108"/>
            <a:ext cx="5821176" cy="5169821"/>
          </a:xfrm>
        </p:spPr>
        <p:txBody>
          <a:bodyPr>
            <a:normAutofit/>
          </a:bodyPr>
          <a:lstStyle/>
          <a:p>
            <a:pPr algn="just"/>
            <a:r>
              <a:rPr lang="es-ES" sz="1800" dirty="0"/>
              <a:t>Prestaciones contributivas del Régimen General y de los Regímenes Especiales que se originen con motivo de: </a:t>
            </a:r>
          </a:p>
          <a:p>
            <a:pPr algn="just"/>
            <a:endParaRPr lang="es-ES" sz="1800" dirty="0"/>
          </a:p>
          <a:p>
            <a:pPr lvl="1" algn="just"/>
            <a:r>
              <a:rPr lang="es-ES" sz="1800" i="0" dirty="0"/>
              <a:t>Enfermedad, maternidad y riesgo durante el embarazo</a:t>
            </a:r>
          </a:p>
          <a:p>
            <a:pPr lvl="1" algn="just"/>
            <a:r>
              <a:rPr lang="es-ES" sz="1800" i="0" dirty="0"/>
              <a:t>Invalidez, vejez y muerte y supervivencia</a:t>
            </a:r>
          </a:p>
          <a:p>
            <a:pPr lvl="1" algn="just"/>
            <a:r>
              <a:rPr lang="es-ES" sz="1800" i="0" dirty="0"/>
              <a:t>Accidente de trabajo y enfermedad profesional</a:t>
            </a:r>
          </a:p>
          <a:p>
            <a:pPr lvl="1" algn="just"/>
            <a:r>
              <a:rPr lang="es-ES" sz="1800" i="0" dirty="0"/>
              <a:t>Subsidio por defunción</a:t>
            </a:r>
          </a:p>
          <a:p>
            <a:pPr lvl="1" algn="just"/>
            <a:r>
              <a:rPr lang="es-ES" sz="1800" i="0" dirty="0"/>
              <a:t>Prestaciones familiares</a:t>
            </a:r>
          </a:p>
          <a:p>
            <a:pPr algn="just"/>
            <a:endParaRPr lang="es-ES" sz="1800" dirty="0"/>
          </a:p>
          <a:p>
            <a:pPr algn="just"/>
            <a:r>
              <a:rPr lang="es-ES" sz="1800" dirty="0"/>
              <a:t>Algunos Convenios también incluyen las </a:t>
            </a:r>
            <a:r>
              <a:rPr lang="es-ES" sz="1800" i="1" dirty="0"/>
              <a:t>prestaciones no contributivas</a:t>
            </a:r>
            <a:r>
              <a:rPr lang="es-ES" sz="1800" dirty="0"/>
              <a:t> derivadas de las mismas causas y la exportación del derecho a la asistencia sanitaria</a:t>
            </a:r>
          </a:p>
          <a:p>
            <a:pPr marL="0" indent="0">
              <a:buNone/>
            </a:pPr>
            <a:endParaRPr lang="es-ES" sz="1100" dirty="0"/>
          </a:p>
        </p:txBody>
      </p:sp>
    </p:spTree>
    <p:extLst>
      <p:ext uri="{BB962C8B-B14F-4D97-AF65-F5344CB8AC3E}">
        <p14:creationId xmlns:p14="http://schemas.microsoft.com/office/powerpoint/2010/main" val="3965005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fontScale="90000"/>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LOS CONVENIOS BILATERALES)</a:t>
            </a:r>
            <a:br>
              <a:rPr lang="es-ES" sz="2000" dirty="0">
                <a:latin typeface="Calibri Light" panose="020F0302020204030204" pitchFamily="34" charset="0"/>
                <a:cs typeface="Calibri Light" panose="020F0302020204030204" pitchFamily="34" charset="0"/>
              </a:rPr>
            </a:br>
            <a:br>
              <a:rPr lang="es-ES" sz="2000"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Solicitud de pensiones:</a:t>
            </a:r>
            <a:br>
              <a:rPr lang="es-ES" sz="2800" b="1" dirty="0">
                <a:latin typeface="Calibri Light" panose="020F0302020204030204" pitchFamily="34" charset="0"/>
                <a:cs typeface="Calibri Light" panose="020F0302020204030204" pitchFamily="34" charset="0"/>
              </a:rPr>
            </a:br>
            <a:br>
              <a:rPr lang="es-ES" sz="2800" b="1" dirty="0">
                <a:latin typeface="Calibri Light" panose="020F0302020204030204" pitchFamily="34" charset="0"/>
                <a:cs typeface="Calibri Light" panose="020F0302020204030204" pitchFamily="34" charset="0"/>
              </a:rPr>
            </a:br>
            <a:br>
              <a:rPr lang="es-ES" sz="2800" b="1" dirty="0">
                <a:latin typeface="Calibri Light" panose="020F0302020204030204" pitchFamily="34" charset="0"/>
                <a:cs typeface="Calibri Light" panose="020F0302020204030204" pitchFamily="34" charset="0"/>
              </a:rPr>
            </a:br>
            <a:br>
              <a:rPr lang="es-ES" sz="2800" b="1" dirty="0">
                <a:latin typeface="Calibri Light" panose="020F0302020204030204" pitchFamily="34" charset="0"/>
                <a:cs typeface="Calibri Light" panose="020F0302020204030204" pitchFamily="34" charset="0"/>
              </a:rPr>
            </a:br>
            <a:br>
              <a:rPr lang="es-ES" sz="2800" b="1" dirty="0">
                <a:latin typeface="Calibri Light" panose="020F0302020204030204" pitchFamily="34" charset="0"/>
                <a:cs typeface="Calibri Light" panose="020F0302020204030204" pitchFamily="34" charset="0"/>
              </a:rPr>
            </a:br>
            <a:r>
              <a:rPr lang="es-ES" sz="1800" b="1" dirty="0">
                <a:latin typeface="Calibri Light" panose="020F0302020204030204" pitchFamily="34" charset="0"/>
                <a:cs typeface="Calibri Light" panose="020F0302020204030204" pitchFamily="34" charset="0"/>
              </a:rPr>
              <a:t>Enlace a los modelos de solicitudes de la web del INSS: </a:t>
            </a:r>
            <a:r>
              <a:rPr lang="es-ES" sz="1800" i="1" dirty="0">
                <a:latin typeface="Calibri Light" panose="020F0302020204030204" pitchFamily="34" charset="0"/>
                <a:cs typeface="Calibri Light" panose="020F0302020204030204" pitchFamily="34" charset="0"/>
              </a:rPr>
              <a:t>(son los mismos que para el convenio iberoamericano)</a:t>
            </a:r>
            <a:br>
              <a:rPr lang="es-ES" sz="1800" i="1" dirty="0">
                <a:latin typeface="Calibri Light" panose="020F0302020204030204" pitchFamily="34" charset="0"/>
                <a:cs typeface="Calibri Light" panose="020F0302020204030204" pitchFamily="34" charset="0"/>
              </a:rPr>
            </a:br>
            <a:br>
              <a:rPr lang="es-ES" sz="1800" i="1" dirty="0">
                <a:latin typeface="Calibri Light" panose="020F0302020204030204" pitchFamily="34" charset="0"/>
                <a:cs typeface="Calibri Light" panose="020F0302020204030204" pitchFamily="34" charset="0"/>
              </a:rPr>
            </a:br>
            <a:r>
              <a:rPr lang="es-ES" sz="2000" dirty="0">
                <a:solidFill>
                  <a:srgbClr val="7030A0"/>
                </a:solidFill>
                <a:hlinkClick r:id="rId2">
                  <a:extLst>
                    <a:ext uri="{A12FA001-AC4F-418D-AE19-62706E023703}">
                      <ahyp:hlinkClr xmlns:ahyp="http://schemas.microsoft.com/office/drawing/2018/hyperlinkcolor" val="tx"/>
                    </a:ext>
                  </a:extLst>
                </a:hlinkClick>
              </a:rPr>
              <a:t>Seguridad Social: Servicios</a:t>
            </a:r>
            <a:endParaRPr lang="es-ES" sz="2000" i="1" dirty="0">
              <a:solidFill>
                <a:srgbClr val="7030A0"/>
              </a:solidFill>
              <a:latin typeface="Calibri Light" panose="020F0302020204030204" pitchFamily="34" charset="0"/>
              <a:cs typeface="Calibri Light" panose="020F0302020204030204" pitchFamily="34" charset="0"/>
            </a:endParaRPr>
          </a:p>
        </p:txBody>
      </p:sp>
      <p:sp>
        <p:nvSpPr>
          <p:cNvPr id="13"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5038820" y="812652"/>
            <a:ext cx="6114847" cy="5943892"/>
          </a:xfrm>
        </p:spPr>
        <p:txBody>
          <a:bodyPr>
            <a:normAutofit/>
          </a:bodyPr>
          <a:lstStyle/>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r>
              <a:rPr kumimoji="0" lang="es-ES" sz="1800" b="0" i="0" u="none" strike="noStrike" kern="1200" cap="none" spc="0" normalizeH="0" baseline="0" noProof="0" dirty="0">
                <a:ln>
                  <a:noFill/>
                </a:ln>
                <a:solidFill>
                  <a:srgbClr val="2F2B20"/>
                </a:solidFill>
                <a:effectLst/>
                <a:uLnTx/>
                <a:uFillTx/>
                <a:latin typeface="Calibri"/>
                <a:ea typeface="+mn-ea"/>
                <a:cs typeface="+mn-cs"/>
              </a:rPr>
              <a:t>Debe presentarse como norma general en la institución competente del lugar de residencia </a:t>
            </a:r>
            <a:r>
              <a:rPr kumimoji="0" lang="es-ES" sz="1800" b="0" i="1" u="none" strike="noStrike" kern="1200" cap="none" spc="0" normalizeH="0" baseline="0" noProof="0" dirty="0">
                <a:ln>
                  <a:noFill/>
                </a:ln>
                <a:solidFill>
                  <a:srgbClr val="2F2B20"/>
                </a:solidFill>
                <a:effectLst/>
                <a:uLnTx/>
                <a:uFillTx/>
                <a:latin typeface="Calibri"/>
                <a:ea typeface="+mn-ea"/>
                <a:cs typeface="+mn-cs"/>
              </a:rPr>
              <a:t>(existe alguna excepción como el Convenio con Estados Unidos que permite solicitarla en uno u otro estado)</a:t>
            </a:r>
          </a:p>
          <a:p>
            <a:pPr marL="114300" marR="0" lvl="0" indent="0" algn="just" defTabSz="914400" rtl="0" eaLnBrk="1" fontAlgn="auto" latinLnBrk="0" hangingPunct="1">
              <a:lnSpc>
                <a:spcPct val="100000"/>
              </a:lnSpc>
              <a:spcBef>
                <a:spcPct val="20000"/>
              </a:spcBef>
              <a:spcAft>
                <a:spcPts val="0"/>
              </a:spcAft>
              <a:buClr>
                <a:srgbClr val="A9A57C"/>
              </a:buClr>
              <a:buSzTx/>
              <a:buFont typeface="Arial" pitchFamily="34" charset="0"/>
              <a:buNone/>
              <a:tabLst/>
              <a:defRPr/>
            </a:pPr>
            <a:endParaRPr kumimoji="0" lang="es-ES" sz="1800" b="0" i="1" u="none" strike="noStrike" kern="1200" cap="none" spc="0" normalizeH="0" baseline="0" noProof="0" dirty="0">
              <a:ln>
                <a:noFill/>
              </a:ln>
              <a:solidFill>
                <a:srgbClr val="2F2B20"/>
              </a:solidFill>
              <a:effectLst/>
              <a:uLnTx/>
              <a:uFillTx/>
              <a:latin typeface="Calibri"/>
              <a:ea typeface="+mn-ea"/>
              <a:cs typeface="+mn-cs"/>
            </a:endParaRPr>
          </a:p>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r>
              <a:rPr kumimoji="0" lang="es-ES" sz="1800" b="0" i="0" u="none" strike="noStrike" kern="1200" cap="none" spc="0" normalizeH="0" baseline="0" noProof="0" dirty="0">
                <a:ln>
                  <a:noFill/>
                </a:ln>
                <a:solidFill>
                  <a:srgbClr val="2F2B20"/>
                </a:solidFill>
                <a:effectLst/>
                <a:uLnTx/>
                <a:uFillTx/>
                <a:latin typeface="Calibri"/>
                <a:ea typeface="+mn-ea"/>
                <a:cs typeface="+mn-cs"/>
              </a:rPr>
              <a:t>La solicitud presentada según la legislación de una de las Partes se considerará como solicitud de la prestación presentada según la legislación de la otra Parte, si el solicitante lo indica expresamente o se deduce de la documentación presentada </a:t>
            </a:r>
            <a:r>
              <a:rPr kumimoji="0" lang="es-ES" sz="1800" b="0" i="1" u="none" strike="noStrike" kern="1200" cap="none" spc="0" normalizeH="0" baseline="0" noProof="0" dirty="0">
                <a:ln>
                  <a:noFill/>
                </a:ln>
                <a:solidFill>
                  <a:srgbClr val="2F2B20"/>
                </a:solidFill>
                <a:effectLst/>
                <a:uLnTx/>
                <a:uFillTx/>
                <a:latin typeface="Calibri"/>
                <a:ea typeface="+mn-ea"/>
                <a:cs typeface="+mn-cs"/>
              </a:rPr>
              <a:t>(a excepción del Convenio con Japón en los que la solicitud no es vinculante para el otro estado y hay que presentar dos solicitudes)</a:t>
            </a:r>
          </a:p>
          <a:p>
            <a:pPr marL="114300" marR="0" lvl="0" indent="0" algn="just" defTabSz="914400" rtl="0" eaLnBrk="1" fontAlgn="auto" latinLnBrk="0" hangingPunct="1">
              <a:lnSpc>
                <a:spcPct val="100000"/>
              </a:lnSpc>
              <a:spcBef>
                <a:spcPct val="20000"/>
              </a:spcBef>
              <a:spcAft>
                <a:spcPts val="0"/>
              </a:spcAft>
              <a:buClr>
                <a:srgbClr val="A9A57C"/>
              </a:buClr>
              <a:buSzTx/>
              <a:buFont typeface="Arial" pitchFamily="34" charset="0"/>
              <a:buNone/>
              <a:tabLst/>
              <a:defRPr/>
            </a:pPr>
            <a:endParaRPr kumimoji="0" lang="es-ES" sz="1800" b="0" i="1" u="none" strike="noStrike" kern="1200" cap="none" spc="0" normalizeH="0" baseline="0" noProof="0" dirty="0">
              <a:ln>
                <a:noFill/>
              </a:ln>
              <a:solidFill>
                <a:srgbClr val="2F2B20"/>
              </a:solidFill>
              <a:effectLst/>
              <a:uLnTx/>
              <a:uFillTx/>
              <a:latin typeface="Calibri"/>
              <a:ea typeface="+mn-ea"/>
              <a:cs typeface="+mn-cs"/>
            </a:endParaRPr>
          </a:p>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r>
              <a:rPr kumimoji="0" lang="es-ES" sz="1800" b="0" i="0" u="none" strike="noStrike" kern="1200" cap="none" spc="0" normalizeH="0" baseline="0" noProof="0" dirty="0">
                <a:ln>
                  <a:noFill/>
                </a:ln>
                <a:solidFill>
                  <a:srgbClr val="2F2B20"/>
                </a:solidFill>
                <a:effectLst/>
                <a:uLnTx/>
                <a:uFillTx/>
                <a:latin typeface="Calibri"/>
                <a:ea typeface="+mn-ea"/>
                <a:cs typeface="+mn-cs"/>
              </a:rPr>
              <a:t>La Institución competente del lugar de residencia se encargará de notificar la solicitud para su tramitación a la institución de la otra Parte mediante el formulario establecido al efecto. </a:t>
            </a:r>
          </a:p>
          <a:p>
            <a:pPr marL="0" indent="0">
              <a:buNone/>
            </a:pPr>
            <a:endParaRPr lang="es-ES" sz="1100" dirty="0"/>
          </a:p>
        </p:txBody>
      </p:sp>
    </p:spTree>
    <p:extLst>
      <p:ext uri="{BB962C8B-B14F-4D97-AF65-F5344CB8AC3E}">
        <p14:creationId xmlns:p14="http://schemas.microsoft.com/office/powerpoint/2010/main" val="337850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LOS CONVENIOS BILATERALES)</a:t>
            </a:r>
            <a:br>
              <a:rPr lang="es-ES" sz="2000" dirty="0">
                <a:latin typeface="Calibri Light" panose="020F0302020204030204" pitchFamily="34" charset="0"/>
                <a:cs typeface="Calibri Light" panose="020F0302020204030204" pitchFamily="34" charset="0"/>
              </a:rPr>
            </a:br>
            <a:br>
              <a:rPr lang="es-ES" sz="24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Totalización de periodos de seguro:</a:t>
            </a:r>
          </a:p>
        </p:txBody>
      </p:sp>
      <p:sp>
        <p:nvSpPr>
          <p:cNvPr id="13"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5042780" y="113074"/>
            <a:ext cx="6854601" cy="6631851"/>
          </a:xfrm>
        </p:spPr>
        <p:txBody>
          <a:bodyPr>
            <a:normAutofit/>
          </a:bodyPr>
          <a:lstStyle/>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r>
              <a:rPr kumimoji="0" lang="es-ES" sz="1800" b="0" i="0" u="none" strike="noStrike" kern="1200" cap="none" spc="0" normalizeH="0" baseline="0" noProof="0" dirty="0">
                <a:ln>
                  <a:noFill/>
                </a:ln>
                <a:solidFill>
                  <a:srgbClr val="2F2B20"/>
                </a:solidFill>
                <a:effectLst/>
                <a:uLnTx/>
                <a:uFillTx/>
                <a:latin typeface="Calibri"/>
                <a:ea typeface="+mn-ea"/>
                <a:cs typeface="+mn-cs"/>
              </a:rPr>
              <a:t>Para la adquisición del derecho a las prestaciones se aplicará, si fuera necesario, la totalización de períodos de </a:t>
            </a:r>
            <a:r>
              <a:rPr kumimoji="0" lang="es-ES" sz="1800" b="0" i="1" u="none" strike="noStrike" kern="1200" cap="none" spc="0" normalizeH="0" baseline="0" noProof="0" dirty="0">
                <a:ln>
                  <a:noFill/>
                </a:ln>
                <a:solidFill>
                  <a:srgbClr val="2F2B20"/>
                </a:solidFill>
                <a:effectLst/>
                <a:uLnTx/>
                <a:uFillTx/>
                <a:latin typeface="Calibri"/>
                <a:ea typeface="+mn-ea"/>
                <a:cs typeface="+mn-cs"/>
              </a:rPr>
              <a:t>seguro (o de residencia en el caso de Australia y Canadá) </a:t>
            </a:r>
            <a:r>
              <a:rPr kumimoji="0" lang="es-ES" sz="1800" b="0" i="0" u="none" strike="noStrike" kern="1200" cap="none" spc="0" normalizeH="0" baseline="0" noProof="0" dirty="0">
                <a:ln>
                  <a:noFill/>
                </a:ln>
                <a:solidFill>
                  <a:srgbClr val="2F2B20"/>
                </a:solidFill>
                <a:effectLst/>
                <a:uLnTx/>
                <a:uFillTx/>
                <a:latin typeface="Calibri"/>
                <a:ea typeface="+mn-ea"/>
                <a:cs typeface="+mn-cs"/>
              </a:rPr>
              <a:t>cumplidos en la otra parte y siempre que no se superpongan. </a:t>
            </a:r>
          </a:p>
          <a:p>
            <a:pPr marL="114300" marR="0" lvl="0" indent="0" algn="just" defTabSz="914400" rtl="0" eaLnBrk="1" fontAlgn="auto" latinLnBrk="0" hangingPunct="1">
              <a:lnSpc>
                <a:spcPct val="100000"/>
              </a:lnSpc>
              <a:spcBef>
                <a:spcPct val="20000"/>
              </a:spcBef>
              <a:spcAft>
                <a:spcPts val="0"/>
              </a:spcAft>
              <a:buClr>
                <a:srgbClr val="A9A57C"/>
              </a:buClr>
              <a:buSzTx/>
              <a:buFont typeface="Arial" pitchFamily="34" charset="0"/>
              <a:buNone/>
              <a:tabLst/>
              <a:defRPr/>
            </a:pPr>
            <a:endParaRPr kumimoji="0" lang="es-ES" sz="1800" b="0" i="0" u="none" strike="noStrike" kern="1200" cap="none" spc="0" normalizeH="0" baseline="0" noProof="0" dirty="0">
              <a:ln>
                <a:noFill/>
              </a:ln>
              <a:solidFill>
                <a:srgbClr val="2F2B20"/>
              </a:solidFill>
              <a:effectLst/>
              <a:uLnTx/>
              <a:uFillTx/>
              <a:latin typeface="Calibri"/>
              <a:ea typeface="+mn-ea"/>
              <a:cs typeface="+mn-cs"/>
            </a:endParaRPr>
          </a:p>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r>
              <a:rPr kumimoji="0" lang="es-ES" sz="1800" b="0" i="0" u="none" strike="noStrike" kern="1200" cap="none" spc="0" normalizeH="0" baseline="0" noProof="0" dirty="0">
                <a:ln>
                  <a:noFill/>
                </a:ln>
                <a:solidFill>
                  <a:srgbClr val="2F2B20"/>
                </a:solidFill>
                <a:effectLst/>
                <a:uLnTx/>
                <a:uFillTx/>
                <a:latin typeface="Calibri"/>
                <a:ea typeface="+mn-ea"/>
                <a:cs typeface="+mn-cs"/>
              </a:rPr>
              <a:t>En caso de superposición, en la mayoría de los convenios se aplican reglas de prevalencia (obligatorio, voluntario o asimilado)</a:t>
            </a:r>
          </a:p>
          <a:p>
            <a:pPr marL="114300" marR="0" lvl="0" indent="0" algn="just" defTabSz="914400" rtl="0" eaLnBrk="1" fontAlgn="auto" latinLnBrk="0" hangingPunct="1">
              <a:lnSpc>
                <a:spcPct val="100000"/>
              </a:lnSpc>
              <a:spcBef>
                <a:spcPct val="20000"/>
              </a:spcBef>
              <a:spcAft>
                <a:spcPts val="0"/>
              </a:spcAft>
              <a:buClr>
                <a:srgbClr val="A9A57C"/>
              </a:buClr>
              <a:buSzTx/>
              <a:buFont typeface="Arial" pitchFamily="34" charset="0"/>
              <a:buNone/>
              <a:tabLst/>
              <a:defRPr/>
            </a:pPr>
            <a:endParaRPr kumimoji="0" lang="es-ES" sz="1800" b="0" i="0" u="none" strike="noStrike" kern="1200" cap="none" spc="0" normalizeH="0" baseline="0" noProof="0" dirty="0">
              <a:ln>
                <a:noFill/>
              </a:ln>
              <a:solidFill>
                <a:srgbClr val="2F2B20"/>
              </a:solidFill>
              <a:effectLst/>
              <a:uLnTx/>
              <a:uFillTx/>
              <a:latin typeface="Calibri"/>
              <a:ea typeface="+mn-ea"/>
              <a:cs typeface="+mn-cs"/>
            </a:endParaRPr>
          </a:p>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r>
              <a:rPr kumimoji="0" lang="es-ES" sz="1800" b="0" i="0" u="none" strike="noStrike" kern="1200" cap="none" spc="0" normalizeH="0" baseline="0" noProof="0" dirty="0">
                <a:ln>
                  <a:noFill/>
                </a:ln>
                <a:solidFill>
                  <a:srgbClr val="2F2B20"/>
                </a:solidFill>
                <a:effectLst/>
                <a:uLnTx/>
                <a:uFillTx/>
                <a:latin typeface="Calibri"/>
                <a:ea typeface="+mn-ea"/>
                <a:cs typeface="+mn-cs"/>
              </a:rPr>
              <a:t>Los períodos intemporales se presumen que no se superponen y se ubicarán en huecos en blanco en la vida laboral . </a:t>
            </a:r>
          </a:p>
          <a:p>
            <a:pPr marL="114300" marR="0" lvl="0" indent="0" algn="just" defTabSz="914400" rtl="0" eaLnBrk="1" fontAlgn="auto" latinLnBrk="0" hangingPunct="1">
              <a:lnSpc>
                <a:spcPct val="100000"/>
              </a:lnSpc>
              <a:spcBef>
                <a:spcPct val="20000"/>
              </a:spcBef>
              <a:spcAft>
                <a:spcPts val="0"/>
              </a:spcAft>
              <a:buClr>
                <a:srgbClr val="A9A57C"/>
              </a:buClr>
              <a:buSzTx/>
              <a:buFont typeface="Arial" pitchFamily="34" charset="0"/>
              <a:buNone/>
              <a:tabLst/>
              <a:defRPr/>
            </a:pPr>
            <a:endParaRPr kumimoji="0" lang="es-ES" sz="1800" b="0" i="0" u="none" strike="noStrike" kern="1200" cap="none" spc="0" normalizeH="0" baseline="0" noProof="0" dirty="0">
              <a:ln>
                <a:noFill/>
              </a:ln>
              <a:solidFill>
                <a:srgbClr val="2F2B20"/>
              </a:solidFill>
              <a:effectLst/>
              <a:uLnTx/>
              <a:uFillTx/>
              <a:latin typeface="Calibri"/>
              <a:ea typeface="+mn-ea"/>
              <a:cs typeface="+mn-cs"/>
            </a:endParaRPr>
          </a:p>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r>
              <a:rPr kumimoji="0" lang="es-ES" sz="1800" b="0" i="0" u="none" strike="noStrike" kern="1200" cap="none" spc="0" normalizeH="0" baseline="0" noProof="0" dirty="0">
                <a:ln>
                  <a:noFill/>
                </a:ln>
                <a:solidFill>
                  <a:srgbClr val="2F2B20"/>
                </a:solidFill>
                <a:effectLst/>
                <a:uLnTx/>
                <a:uFillTx/>
                <a:latin typeface="Calibri"/>
                <a:ea typeface="+mn-ea"/>
                <a:cs typeface="+mn-cs"/>
              </a:rPr>
              <a:t>Cuando sea necesario acudir a la totalización de seguros para cubrir un período mínimo de cotización o la condición de alta o asimilada, la liquidación de la pensión </a:t>
            </a:r>
            <a:r>
              <a:rPr kumimoji="0" lang="es-ES" sz="1800" b="1" i="0" u="none" strike="noStrike" kern="1200" cap="none" spc="0" normalizeH="0" baseline="0" noProof="0" dirty="0">
                <a:ln>
                  <a:noFill/>
                </a:ln>
                <a:solidFill>
                  <a:srgbClr val="2F2B20"/>
                </a:solidFill>
                <a:effectLst/>
                <a:uLnTx/>
                <a:uFillTx/>
                <a:latin typeface="Calibri"/>
                <a:ea typeface="+mn-ea"/>
                <a:cs typeface="+mn-cs"/>
              </a:rPr>
              <a:t>se efectuará siempre a prorrata</a:t>
            </a:r>
            <a:r>
              <a:rPr kumimoji="0" lang="es-ES" sz="1800" b="0" i="0" u="none" strike="noStrike" kern="1200" cap="none" spc="0" normalizeH="0" baseline="0" noProof="0" dirty="0">
                <a:ln>
                  <a:noFill/>
                </a:ln>
                <a:solidFill>
                  <a:srgbClr val="2F2B20"/>
                </a:solidFill>
                <a:effectLst/>
                <a:uLnTx/>
                <a:uFillTx/>
                <a:latin typeface="Calibri"/>
                <a:ea typeface="+mn-ea"/>
                <a:cs typeface="+mn-cs"/>
              </a:rPr>
              <a:t>, de acuerdo con lo establecido en el Convenio Bilateral.</a:t>
            </a:r>
          </a:p>
          <a:p>
            <a:pPr marL="114300" marR="0" lvl="0" indent="0" algn="just" defTabSz="914400" rtl="0" eaLnBrk="1" fontAlgn="auto" latinLnBrk="0" hangingPunct="1">
              <a:lnSpc>
                <a:spcPct val="100000"/>
              </a:lnSpc>
              <a:spcBef>
                <a:spcPct val="20000"/>
              </a:spcBef>
              <a:spcAft>
                <a:spcPts val="0"/>
              </a:spcAft>
              <a:buClr>
                <a:srgbClr val="A9A57C"/>
              </a:buClr>
              <a:buSzTx/>
              <a:buNone/>
              <a:tabLst/>
              <a:defRPr/>
            </a:pPr>
            <a:endParaRPr kumimoji="0" lang="es-ES" sz="1800" b="0" i="0" u="none" strike="noStrike" kern="1200" cap="none" spc="0" normalizeH="0" baseline="0" noProof="0" dirty="0">
              <a:ln>
                <a:noFill/>
              </a:ln>
              <a:solidFill>
                <a:srgbClr val="2F2B20"/>
              </a:solidFill>
              <a:effectLst/>
              <a:uLnTx/>
              <a:uFillTx/>
              <a:latin typeface="Calibri"/>
              <a:ea typeface="+mn-ea"/>
              <a:cs typeface="+mn-cs"/>
            </a:endParaRPr>
          </a:p>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r>
              <a:rPr kumimoji="0" lang="es-ES" sz="1800" b="0" i="0" u="none" strike="noStrike" kern="1200" cap="none" spc="0" normalizeH="0" baseline="0" noProof="0" dirty="0">
                <a:ln>
                  <a:noFill/>
                </a:ln>
                <a:solidFill>
                  <a:srgbClr val="2F2B20"/>
                </a:solidFill>
                <a:effectLst/>
                <a:uLnTx/>
                <a:uFillTx/>
                <a:latin typeface="Calibri"/>
                <a:ea typeface="+mn-ea"/>
                <a:cs typeface="+mn-cs"/>
              </a:rPr>
              <a:t>Generalmente en los Convenios se establecen límites para aprovechar las cotizaciones en el otro estado hasta alcanzar el 100% de la base reguladora, despreciándose el resto. </a:t>
            </a:r>
          </a:p>
          <a:p>
            <a:pPr marL="640080" marR="0" lvl="1" indent="-228600" algn="just" defTabSz="914400" rtl="0" eaLnBrk="1" fontAlgn="auto" latinLnBrk="0" hangingPunct="1">
              <a:lnSpc>
                <a:spcPct val="100000"/>
              </a:lnSpc>
              <a:spcBef>
                <a:spcPct val="20000"/>
              </a:spcBef>
              <a:spcAft>
                <a:spcPts val="0"/>
              </a:spcAft>
              <a:buClr>
                <a:srgbClr val="9CBEBD"/>
              </a:buClr>
              <a:buSzTx/>
              <a:buFont typeface="Wingdings" panose="05000000000000000000" pitchFamily="2" charset="2"/>
              <a:buChar char="Ø"/>
              <a:tabLst/>
              <a:defRPr/>
            </a:pPr>
            <a:r>
              <a:rPr kumimoji="0" lang="es-ES" sz="1800" b="0" u="none" strike="noStrike" kern="1200" cap="none" spc="0" normalizeH="0" baseline="0" noProof="0" dirty="0">
                <a:ln>
                  <a:noFill/>
                </a:ln>
                <a:solidFill>
                  <a:srgbClr val="2F2B20"/>
                </a:solidFill>
                <a:effectLst/>
                <a:uLnTx/>
                <a:uFillTx/>
                <a:latin typeface="Calibri"/>
                <a:ea typeface="+mn-ea"/>
                <a:cs typeface="+mn-cs"/>
              </a:rPr>
              <a:t>No se establecen estos límites en los convenios con Colombia, Estados Unidos, Filipinas, Marruecos y Rusia, en donde se calcula la prorrata en función de la totalidad de la vida laboral</a:t>
            </a:r>
          </a:p>
          <a:p>
            <a:pPr marL="0" indent="0">
              <a:buNone/>
            </a:pPr>
            <a:endParaRPr lang="es-ES" sz="1100" dirty="0"/>
          </a:p>
        </p:txBody>
      </p:sp>
    </p:spTree>
    <p:extLst>
      <p:ext uri="{BB962C8B-B14F-4D97-AF65-F5344CB8AC3E}">
        <p14:creationId xmlns:p14="http://schemas.microsoft.com/office/powerpoint/2010/main" val="3465277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LOS CONVENIOS BILATERALES)</a:t>
            </a:r>
            <a:br>
              <a:rPr lang="es-ES" sz="2000" dirty="0">
                <a:latin typeface="Calibri Light" panose="020F0302020204030204" pitchFamily="34" charset="0"/>
                <a:cs typeface="Calibri Light" panose="020F0302020204030204" pitchFamily="34" charset="0"/>
              </a:rPr>
            </a:br>
            <a:br>
              <a:rPr lang="es-ES" sz="2000"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Base reguladora:</a:t>
            </a:r>
          </a:p>
        </p:txBody>
      </p:sp>
      <p:sp>
        <p:nvSpPr>
          <p:cNvPr id="13"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4870764" y="597529"/>
            <a:ext cx="6518496" cy="6684116"/>
          </a:xfrm>
        </p:spPr>
        <p:txBody>
          <a:bodyPr>
            <a:normAutofit/>
          </a:bodyPr>
          <a:lstStyle/>
          <a:p>
            <a:pPr algn="just"/>
            <a:r>
              <a:rPr lang="es-ES" sz="1800" dirty="0">
                <a:latin typeface="Calibri" panose="020F0502020204030204" pitchFamily="34" charset="0"/>
                <a:cs typeface="Calibri" panose="020F0502020204030204" pitchFamily="34" charset="0"/>
              </a:rPr>
              <a:t>Como norma general la base reguladora se calcula sobre las bases reales de cotización durante los años inmediatamente anteriores a la última cotización a la Seguridad social española:</a:t>
            </a:r>
          </a:p>
          <a:p>
            <a:pPr lvl="1" algn="just">
              <a:buFont typeface="Wingdings" panose="05000000000000000000" pitchFamily="2" charset="2"/>
              <a:buChar char="Ø"/>
            </a:pPr>
            <a:r>
              <a:rPr lang="es-ES" sz="1800" dirty="0">
                <a:latin typeface="Calibri" panose="020F0502020204030204" pitchFamily="34" charset="0"/>
                <a:cs typeface="Calibri" panose="020F0502020204030204" pitchFamily="34" charset="0"/>
              </a:rPr>
              <a:t>Andorra, Argentina, Australia, Chile, Colombia, Ecuador, Japón, Paraguay, Perú, Rep. Dominicana, Túnez y Uruguay.</a:t>
            </a:r>
          </a:p>
          <a:p>
            <a:pPr marL="411480" lvl="1" indent="0" algn="just">
              <a:buNone/>
            </a:pPr>
            <a:endParaRPr lang="es-ES" sz="1800" dirty="0">
              <a:latin typeface="Calibri" panose="020F0502020204030204" pitchFamily="34" charset="0"/>
              <a:cs typeface="Calibri" panose="020F0502020204030204" pitchFamily="34" charset="0"/>
            </a:endParaRPr>
          </a:p>
          <a:p>
            <a:pPr algn="just"/>
            <a:r>
              <a:rPr lang="es-ES" sz="1800" dirty="0">
                <a:latin typeface="Calibri" panose="020F0502020204030204" pitchFamily="34" charset="0"/>
                <a:cs typeface="Calibri" panose="020F0502020204030204" pitchFamily="34" charset="0"/>
              </a:rPr>
              <a:t>Otros convenios la calculan desde la fecha del hecho causante jurídico, de forma que los períodos de base reguladora coincidentes con períodos trabajados en el otro estado se rellenan con la base mínima del grupo de cotización que tenía el trabajador en España:</a:t>
            </a:r>
          </a:p>
          <a:p>
            <a:pPr lvl="1" algn="just">
              <a:buFont typeface="Wingdings" panose="05000000000000000000" pitchFamily="2" charset="2"/>
              <a:buChar char="Ø"/>
            </a:pPr>
            <a:r>
              <a:rPr lang="es-ES" sz="1800" dirty="0">
                <a:latin typeface="Calibri" panose="020F0502020204030204" pitchFamily="34" charset="0"/>
                <a:cs typeface="Calibri" panose="020F0502020204030204" pitchFamily="34" charset="0"/>
              </a:rPr>
              <a:t>Estados Unidos, Filipinas y Venezuela</a:t>
            </a:r>
          </a:p>
          <a:p>
            <a:pPr marL="411480" lvl="1" indent="0" algn="just">
              <a:buNone/>
            </a:pPr>
            <a:endParaRPr lang="es-ES" sz="1800" dirty="0">
              <a:latin typeface="Calibri" panose="020F0502020204030204" pitchFamily="34" charset="0"/>
              <a:cs typeface="Calibri" panose="020F0502020204030204" pitchFamily="34" charset="0"/>
            </a:endParaRPr>
          </a:p>
          <a:p>
            <a:pPr algn="just"/>
            <a:r>
              <a:rPr lang="es-ES" sz="1800" dirty="0">
                <a:latin typeface="Calibri" panose="020F0502020204030204" pitchFamily="34" charset="0"/>
                <a:cs typeface="Calibri" panose="020F0502020204030204" pitchFamily="34" charset="0"/>
              </a:rPr>
              <a:t>Por último, hay convenios que toman de referencia también el hecho causante jurídico, pero si en ese período existen cotizaciones en el otro estado, se calculará sobre los años inmediatamente anteriores a la última cotización a la seguridad social española:</a:t>
            </a:r>
          </a:p>
          <a:p>
            <a:pPr lvl="1" algn="just">
              <a:buFont typeface="Wingdings" panose="05000000000000000000" pitchFamily="2" charset="2"/>
              <a:buChar char="Ø"/>
            </a:pPr>
            <a:r>
              <a:rPr lang="es-ES" sz="1800" dirty="0">
                <a:latin typeface="Calibri" panose="020F0502020204030204" pitchFamily="34" charset="0"/>
                <a:cs typeface="Calibri" panose="020F0502020204030204" pitchFamily="34" charset="0"/>
              </a:rPr>
              <a:t>Brasil, Canadá, Marruecos, México, Rusia y Ucrania</a:t>
            </a:r>
          </a:p>
          <a:p>
            <a:pPr marL="0" indent="0">
              <a:buNone/>
            </a:pPr>
            <a:endParaRPr lang="es-ES" sz="1100" dirty="0"/>
          </a:p>
        </p:txBody>
      </p:sp>
    </p:spTree>
    <p:extLst>
      <p:ext uri="{BB962C8B-B14F-4D97-AF65-F5344CB8AC3E}">
        <p14:creationId xmlns:p14="http://schemas.microsoft.com/office/powerpoint/2010/main" val="5065225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LOS CONVENIOS BILATERALES)</a:t>
            </a:r>
            <a:br>
              <a:rPr lang="es-ES" sz="2000" dirty="0">
                <a:latin typeface="Calibri Light" panose="020F0302020204030204" pitchFamily="34" charset="0"/>
                <a:cs typeface="Calibri Light" panose="020F0302020204030204" pitchFamily="34" charset="0"/>
              </a:rPr>
            </a:br>
            <a:br>
              <a:rPr lang="es-ES" sz="24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Períodos inferiores a un año:</a:t>
            </a:r>
          </a:p>
        </p:txBody>
      </p:sp>
      <p:sp>
        <p:nvSpPr>
          <p:cNvPr id="13"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5278171" y="2196669"/>
            <a:ext cx="5838617" cy="4504889"/>
          </a:xfrm>
        </p:spPr>
        <p:txBody>
          <a:bodyPr>
            <a:normAutofit/>
          </a:bodyPr>
          <a:lstStyle/>
          <a:p>
            <a:pPr marL="400050" marR="0" lvl="0" indent="-285750" algn="just" defTabSz="914400" rtl="0" eaLnBrk="1" fontAlgn="auto" latinLnBrk="0" hangingPunct="1">
              <a:lnSpc>
                <a:spcPct val="100000"/>
              </a:lnSpc>
              <a:spcBef>
                <a:spcPct val="20000"/>
              </a:spcBef>
              <a:spcAft>
                <a:spcPts val="0"/>
              </a:spcAft>
              <a:buClr>
                <a:srgbClr val="A9A57C"/>
              </a:buClr>
              <a:buSzTx/>
              <a:buFont typeface="Wingdings" panose="05000000000000000000" pitchFamily="2" charset="2"/>
              <a:buChar char="§"/>
              <a:tabLst/>
              <a:defRPr/>
            </a:pPr>
            <a:r>
              <a:rPr kumimoji="0" lang="es-ES" sz="1800" b="0" i="0" u="none" strike="noStrike" kern="1200" cap="none" spc="0" normalizeH="0" baseline="0" noProof="0" dirty="0">
                <a:ln>
                  <a:noFill/>
                </a:ln>
                <a:solidFill>
                  <a:srgbClr val="2F2B20"/>
                </a:solidFill>
                <a:effectLst/>
                <a:uLnTx/>
                <a:uFillTx/>
                <a:latin typeface="Calibri"/>
                <a:ea typeface="+mn-ea"/>
                <a:cs typeface="+mn-cs"/>
              </a:rPr>
              <a:t>La mayoría de los Convenios exigen la necesidad de que exista un período mínimo de un año de seguro para para totalizar,  </a:t>
            </a:r>
            <a:r>
              <a:rPr kumimoji="0" lang="es-ES" sz="1800" b="0" i="1" u="none" strike="noStrike" kern="1200" cap="none" spc="0" normalizeH="0" baseline="0" noProof="0" dirty="0">
                <a:ln>
                  <a:noFill/>
                </a:ln>
                <a:solidFill>
                  <a:srgbClr val="2F2B20"/>
                </a:solidFill>
                <a:effectLst/>
                <a:uLnTx/>
                <a:uFillTx/>
                <a:latin typeface="Calibri"/>
                <a:ea typeface="+mn-ea"/>
                <a:cs typeface="+mn-cs"/>
              </a:rPr>
              <a:t>a excepción de Australia y Colombia.</a:t>
            </a:r>
          </a:p>
          <a:p>
            <a:pPr marL="342900" marR="0" lvl="0" indent="-228600" algn="just" defTabSz="914400" rtl="0" eaLnBrk="1" fontAlgn="auto" latinLnBrk="0" hangingPunct="1">
              <a:lnSpc>
                <a:spcPct val="100000"/>
              </a:lnSpc>
              <a:spcBef>
                <a:spcPct val="20000"/>
              </a:spcBef>
              <a:spcAft>
                <a:spcPts val="0"/>
              </a:spcAft>
              <a:buClr>
                <a:srgbClr val="A9A57C"/>
              </a:buClr>
              <a:buSzTx/>
              <a:buFont typeface="Arial" pitchFamily="34" charset="0"/>
              <a:buChar char="•"/>
              <a:tabLst/>
              <a:defRPr/>
            </a:pPr>
            <a:endParaRPr kumimoji="0" lang="es-ES" sz="1800" b="0" i="1" u="none" strike="noStrike" kern="1200" cap="none" spc="0" normalizeH="0" baseline="0" noProof="0" dirty="0">
              <a:ln>
                <a:noFill/>
              </a:ln>
              <a:solidFill>
                <a:srgbClr val="2F2B20"/>
              </a:solidFill>
              <a:effectLst/>
              <a:uLnTx/>
              <a:uFillTx/>
              <a:latin typeface="Calibri"/>
              <a:ea typeface="+mn-ea"/>
              <a:cs typeface="+mn-cs"/>
            </a:endParaRPr>
          </a:p>
          <a:p>
            <a:pPr marL="400050" marR="0" lvl="0" indent="-285750" algn="just" defTabSz="914400" rtl="0" eaLnBrk="1" fontAlgn="auto" latinLnBrk="0" hangingPunct="1">
              <a:lnSpc>
                <a:spcPct val="100000"/>
              </a:lnSpc>
              <a:spcBef>
                <a:spcPct val="20000"/>
              </a:spcBef>
              <a:spcAft>
                <a:spcPts val="0"/>
              </a:spcAft>
              <a:buClr>
                <a:srgbClr val="A9A57C"/>
              </a:buClr>
              <a:buSzTx/>
              <a:buFont typeface="Wingdings" panose="05000000000000000000" pitchFamily="2" charset="2"/>
              <a:buChar char="§"/>
              <a:tabLst/>
              <a:defRPr/>
            </a:pPr>
            <a:r>
              <a:rPr kumimoji="0" lang="es-ES" sz="1800" b="0" i="0" u="none" strike="noStrike" kern="1200" cap="none" spc="0" normalizeH="0" baseline="0" noProof="0" dirty="0">
                <a:ln>
                  <a:noFill/>
                </a:ln>
                <a:solidFill>
                  <a:srgbClr val="2F2B20"/>
                </a:solidFill>
                <a:effectLst/>
                <a:uLnTx/>
                <a:uFillTx/>
                <a:latin typeface="Calibri"/>
                <a:ea typeface="+mn-ea"/>
                <a:cs typeface="+mn-cs"/>
              </a:rPr>
              <a:t>Estos períodos los asume el otro país, que totaliza y no prorratea, </a:t>
            </a:r>
            <a:r>
              <a:rPr kumimoji="0" lang="es-ES" sz="1800" b="0" i="1" u="none" strike="noStrike" kern="1200" cap="none" spc="0" normalizeH="0" baseline="0" noProof="0" dirty="0">
                <a:ln>
                  <a:noFill/>
                </a:ln>
                <a:solidFill>
                  <a:srgbClr val="2F2B20"/>
                </a:solidFill>
                <a:effectLst/>
                <a:uLnTx/>
                <a:uFillTx/>
                <a:latin typeface="Calibri"/>
                <a:ea typeface="+mn-ea"/>
                <a:cs typeface="+mn-cs"/>
              </a:rPr>
              <a:t>a excepción de Canadá, Estados Unidos, Rusia y Venezuela, que totalizan y prorratean.</a:t>
            </a:r>
          </a:p>
          <a:p>
            <a:pPr marL="0" indent="0">
              <a:buNone/>
            </a:pPr>
            <a:endParaRPr lang="es-ES" sz="1100" dirty="0"/>
          </a:p>
        </p:txBody>
      </p:sp>
    </p:spTree>
    <p:extLst>
      <p:ext uri="{BB962C8B-B14F-4D97-AF65-F5344CB8AC3E}">
        <p14:creationId xmlns:p14="http://schemas.microsoft.com/office/powerpoint/2010/main" val="169371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43DE2C-FA8B-4501-84D0-2BBC6800CF4D}"/>
              </a:ext>
            </a:extLst>
          </p:cNvPr>
          <p:cNvSpPr>
            <a:spLocks noGrp="1"/>
          </p:cNvSpPr>
          <p:nvPr>
            <p:ph type="title"/>
          </p:nvPr>
        </p:nvSpPr>
        <p:spPr>
          <a:xfrm>
            <a:off x="967902" y="1194180"/>
            <a:ext cx="3523938" cy="5020353"/>
          </a:xfrm>
        </p:spPr>
        <p:txBody>
          <a:bodyPr>
            <a:normAutofit/>
          </a:bodyPr>
          <a:lstStyle/>
          <a:p>
            <a:pPr marL="571500" indent="-571500">
              <a:buFont typeface="Wingdings" panose="05000000000000000000" pitchFamily="2" charset="2"/>
              <a:buChar char="q"/>
            </a:pPr>
            <a:r>
              <a:rPr lang="es-ES" sz="2000" dirty="0">
                <a:latin typeface="Calibri Light" panose="020F0302020204030204" pitchFamily="34" charset="0"/>
                <a:cs typeface="Calibri Light" panose="020F0302020204030204" pitchFamily="34" charset="0"/>
              </a:rPr>
              <a:t>(LAS PENSIONES EN LOS CONVENIOS BILATERALES)</a:t>
            </a:r>
            <a:br>
              <a:rPr lang="es-ES" sz="2000" dirty="0">
                <a:latin typeface="Calibri Light" panose="020F0302020204030204" pitchFamily="34" charset="0"/>
                <a:cs typeface="Calibri Light" panose="020F0302020204030204" pitchFamily="34" charset="0"/>
              </a:rPr>
            </a:br>
            <a:br>
              <a:rPr lang="es-ES" sz="24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br>
              <a:rPr lang="es-ES" sz="3600" b="1" dirty="0">
                <a:latin typeface="Calibri Light" panose="020F0302020204030204" pitchFamily="34" charset="0"/>
                <a:cs typeface="Calibri Light" panose="020F0302020204030204" pitchFamily="34" charset="0"/>
              </a:rPr>
            </a:br>
            <a:r>
              <a:rPr lang="es-ES" sz="2800" b="1" dirty="0">
                <a:latin typeface="Calibri Light" panose="020F0302020204030204" pitchFamily="34" charset="0"/>
                <a:cs typeface="Calibri Light" panose="020F0302020204030204" pitchFamily="34" charset="0"/>
              </a:rPr>
              <a:t>Liquidación de pensiones:</a:t>
            </a:r>
          </a:p>
        </p:txBody>
      </p:sp>
      <p:sp>
        <p:nvSpPr>
          <p:cNvPr id="3" name="Marcador de contenido 2">
            <a:extLst>
              <a:ext uri="{FF2B5EF4-FFF2-40B4-BE49-F238E27FC236}">
                <a16:creationId xmlns:a16="http://schemas.microsoft.com/office/drawing/2014/main" id="{2CDD47F6-6768-4858-8ACE-30ADA5B5FE87}"/>
              </a:ext>
            </a:extLst>
          </p:cNvPr>
          <p:cNvSpPr>
            <a:spLocks noGrp="1"/>
          </p:cNvSpPr>
          <p:nvPr>
            <p:ph idx="1"/>
          </p:nvPr>
        </p:nvSpPr>
        <p:spPr>
          <a:xfrm>
            <a:off x="5020713" y="658743"/>
            <a:ext cx="6114847" cy="5943892"/>
          </a:xfrm>
        </p:spPr>
        <p:txBody>
          <a:bodyPr>
            <a:normAutofit/>
          </a:bodyPr>
          <a:lstStyle/>
          <a:p>
            <a:r>
              <a:rPr lang="es-ES" sz="1800" b="1" dirty="0">
                <a:latin typeface="Calibri" panose="020F0502020204030204" pitchFamily="34" charset="0"/>
                <a:cs typeface="Calibri" panose="020F0502020204030204" pitchFamily="34" charset="0"/>
              </a:rPr>
              <a:t>Se distinguen 3 formas de liquidación de pensiones:</a:t>
            </a:r>
          </a:p>
          <a:p>
            <a:pPr marL="0" indent="0">
              <a:buNone/>
            </a:pPr>
            <a:endParaRPr lang="es-ES" sz="1800" dirty="0">
              <a:latin typeface="Calibri" panose="020F0502020204030204" pitchFamily="34" charset="0"/>
              <a:cs typeface="Calibri" panose="020F0502020204030204" pitchFamily="34" charset="0"/>
            </a:endParaRPr>
          </a:p>
          <a:p>
            <a:pPr marL="530352" lvl="1" indent="0" algn="just">
              <a:buNone/>
            </a:pPr>
            <a:r>
              <a:rPr lang="es-ES" sz="1800" dirty="0">
                <a:latin typeface="Calibri" panose="020F0502020204030204" pitchFamily="34" charset="0"/>
                <a:cs typeface="Calibri" panose="020F0502020204030204" pitchFamily="34" charset="0"/>
              </a:rPr>
              <a:t>1) </a:t>
            </a:r>
            <a:r>
              <a:rPr lang="es-ES" sz="1800" i="0" dirty="0">
                <a:latin typeface="Calibri" panose="020F0502020204030204" pitchFamily="34" charset="0"/>
                <a:cs typeface="Calibri" panose="020F0502020204030204" pitchFamily="34" charset="0"/>
              </a:rPr>
              <a:t>Se comparan las cuantías de las pensiones nacional y prorrata y se abonará la más elevada:</a:t>
            </a:r>
          </a:p>
          <a:p>
            <a:pPr lvl="2" algn="just">
              <a:buFont typeface="Wingdings" panose="05000000000000000000" pitchFamily="2" charset="2"/>
              <a:buChar char="Ø"/>
            </a:pPr>
            <a:r>
              <a:rPr lang="es-ES" i="1" dirty="0">
                <a:latin typeface="Calibri" panose="020F0502020204030204" pitchFamily="34" charset="0"/>
                <a:cs typeface="Calibri" panose="020F0502020204030204" pitchFamily="34" charset="0"/>
              </a:rPr>
              <a:t>Andorra, Argentina, Australia, Brasil, Colombia, Ecuador, Japón, Paraguay, Perú, Rep. Dominicana, Uruguay, Rusia, Ucrania y Túnez.</a:t>
            </a:r>
          </a:p>
          <a:p>
            <a:pPr marL="777240" lvl="2" indent="0" algn="just">
              <a:buNone/>
            </a:pPr>
            <a:r>
              <a:rPr lang="es-ES" dirty="0">
                <a:latin typeface="Calibri" panose="020F0502020204030204" pitchFamily="34" charset="0"/>
                <a:cs typeface="Calibri" panose="020F0502020204030204" pitchFamily="34" charset="0"/>
              </a:rPr>
              <a:t> </a:t>
            </a:r>
          </a:p>
          <a:p>
            <a:pPr marL="530352" lvl="1" indent="0" algn="just">
              <a:buNone/>
            </a:pPr>
            <a:r>
              <a:rPr lang="es-ES" sz="1800" dirty="0">
                <a:latin typeface="Calibri" panose="020F0502020204030204" pitchFamily="34" charset="0"/>
                <a:cs typeface="Calibri" panose="020F0502020204030204" pitchFamily="34" charset="0"/>
              </a:rPr>
              <a:t>2) </a:t>
            </a:r>
            <a:r>
              <a:rPr lang="es-ES" sz="1800" i="0" dirty="0">
                <a:latin typeface="Calibri" panose="020F0502020204030204" pitchFamily="34" charset="0"/>
                <a:cs typeface="Calibri" panose="020F0502020204030204" pitchFamily="34" charset="0"/>
              </a:rPr>
              <a:t>Se abona la pensión nacional cuando se alcance derecho y solo en caso contrario se procede al cálculo de la pensión totalizada:</a:t>
            </a:r>
          </a:p>
          <a:p>
            <a:pPr lvl="2" algn="just">
              <a:buFont typeface="Wingdings" panose="05000000000000000000" pitchFamily="2" charset="2"/>
              <a:buChar char="Ø"/>
            </a:pPr>
            <a:r>
              <a:rPr lang="es-ES" i="1" dirty="0">
                <a:latin typeface="Calibri" panose="020F0502020204030204" pitchFamily="34" charset="0"/>
                <a:cs typeface="Calibri" panose="020F0502020204030204" pitchFamily="34" charset="0"/>
              </a:rPr>
              <a:t>Canadá, Marruecos, Chile, México, Estados Unidos, Venezuela y Filipinas</a:t>
            </a:r>
          </a:p>
          <a:p>
            <a:pPr marL="777240" lvl="2" indent="0" algn="just">
              <a:buNone/>
            </a:pPr>
            <a:endParaRPr lang="es-ES" i="1" dirty="0">
              <a:latin typeface="Calibri" panose="020F0502020204030204" pitchFamily="34" charset="0"/>
              <a:cs typeface="Calibri" panose="020F0502020204030204" pitchFamily="34" charset="0"/>
            </a:endParaRPr>
          </a:p>
          <a:p>
            <a:pPr marL="530352" lvl="1" indent="0" algn="just">
              <a:buNone/>
            </a:pPr>
            <a:r>
              <a:rPr lang="es-ES" sz="1800" dirty="0">
                <a:latin typeface="Calibri" panose="020F0502020204030204" pitchFamily="34" charset="0"/>
                <a:cs typeface="Calibri" panose="020F0502020204030204" pitchFamily="34" charset="0"/>
              </a:rPr>
              <a:t>3) El interesado elige entre pensión nacional o prorrata, siendo la elección vinculante para ambos estados:</a:t>
            </a:r>
          </a:p>
          <a:p>
            <a:pPr lvl="2" algn="just">
              <a:buFont typeface="Wingdings" panose="05000000000000000000" pitchFamily="2" charset="2"/>
              <a:buChar char="Ø"/>
            </a:pPr>
            <a:r>
              <a:rPr lang="es-ES" i="1" dirty="0">
                <a:latin typeface="Calibri" panose="020F0502020204030204" pitchFamily="34" charset="0"/>
                <a:cs typeface="Calibri" panose="020F0502020204030204" pitchFamily="34" charset="0"/>
              </a:rPr>
              <a:t>Antiguo convenio con Ecuador</a:t>
            </a:r>
          </a:p>
          <a:p>
            <a:pPr marL="0" indent="0">
              <a:buNone/>
            </a:pPr>
            <a:endParaRPr lang="es-ES" sz="1100" dirty="0"/>
          </a:p>
        </p:txBody>
      </p:sp>
    </p:spTree>
    <p:extLst>
      <p:ext uri="{BB962C8B-B14F-4D97-AF65-F5344CB8AC3E}">
        <p14:creationId xmlns:p14="http://schemas.microsoft.com/office/powerpoint/2010/main" val="3042307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D3E829-2FC6-4F45-BE28-3669D1304F16}"/>
              </a:ext>
            </a:extLst>
          </p:cNvPr>
          <p:cNvSpPr>
            <a:spLocks noGrp="1"/>
          </p:cNvSpPr>
          <p:nvPr>
            <p:ph type="title"/>
          </p:nvPr>
        </p:nvSpPr>
        <p:spPr/>
        <p:txBody>
          <a:bodyPr/>
          <a:lstStyle/>
          <a:p>
            <a:r>
              <a:rPr lang="es-ES" sz="2400" b="1" dirty="0"/>
              <a:t>LOS COMPLEMENTOS A MINIMOS AL AMPARO DE LAS NORMAS INTERNACIONALES</a:t>
            </a:r>
          </a:p>
        </p:txBody>
      </p:sp>
      <p:sp>
        <p:nvSpPr>
          <p:cNvPr id="3" name="Marcador de contenido 2">
            <a:extLst>
              <a:ext uri="{FF2B5EF4-FFF2-40B4-BE49-F238E27FC236}">
                <a16:creationId xmlns:a16="http://schemas.microsoft.com/office/drawing/2014/main" id="{B7D1D920-57B5-4791-87F0-8874DC001ECE}"/>
              </a:ext>
            </a:extLst>
          </p:cNvPr>
          <p:cNvSpPr>
            <a:spLocks noGrp="1"/>
          </p:cNvSpPr>
          <p:nvPr>
            <p:ph idx="1"/>
          </p:nvPr>
        </p:nvSpPr>
        <p:spPr>
          <a:xfrm>
            <a:off x="1154954" y="2603500"/>
            <a:ext cx="8825659" cy="4133202"/>
          </a:xfrm>
        </p:spPr>
        <p:txBody>
          <a:bodyPr>
            <a:normAutofit/>
          </a:bodyPr>
          <a:lstStyle/>
          <a:p>
            <a:pPr marL="0" indent="0" algn="just">
              <a:buNone/>
            </a:pPr>
            <a:endParaRPr lang="es-ES" sz="1900" dirty="0">
              <a:latin typeface="Calibri" panose="020F0502020204030204" pitchFamily="34" charset="0"/>
              <a:cs typeface="Calibri" panose="020F0502020204030204" pitchFamily="34" charset="0"/>
            </a:endParaRPr>
          </a:p>
          <a:p>
            <a:pPr marL="3657600" lvl="8" indent="0" algn="just">
              <a:buNone/>
            </a:pPr>
            <a:r>
              <a:rPr lang="es-ES" sz="1300" dirty="0">
                <a:latin typeface="Calibri" panose="020F0502020204030204" pitchFamily="34" charset="0"/>
                <a:cs typeface="Calibri" panose="020F0502020204030204" pitchFamily="34" charset="0"/>
              </a:rPr>
              <a:t>						</a:t>
            </a:r>
            <a:endParaRPr lang="es-ES" dirty="0">
              <a:latin typeface="Calibri" panose="020F0502020204030204" pitchFamily="34" charset="0"/>
              <a:cs typeface="Calibri" panose="020F0502020204030204" pitchFamily="34" charset="0"/>
            </a:endParaRPr>
          </a:p>
          <a:p>
            <a:r>
              <a:rPr lang="es-ES" dirty="0"/>
              <a:t>NORMAS GENERALES</a:t>
            </a:r>
          </a:p>
          <a:p>
            <a:endParaRPr lang="es-ES" dirty="0"/>
          </a:p>
          <a:p>
            <a:r>
              <a:rPr lang="es-ES" dirty="0"/>
              <a:t>MINIMOS ORDINARIOS</a:t>
            </a:r>
          </a:p>
          <a:p>
            <a:endParaRPr lang="es-ES" dirty="0"/>
          </a:p>
          <a:p>
            <a:r>
              <a:rPr lang="es-ES" dirty="0"/>
              <a:t>MINIMOS POR RESIDENCIA</a:t>
            </a:r>
          </a:p>
        </p:txBody>
      </p:sp>
    </p:spTree>
    <p:extLst>
      <p:ext uri="{BB962C8B-B14F-4D97-AF65-F5344CB8AC3E}">
        <p14:creationId xmlns:p14="http://schemas.microsoft.com/office/powerpoint/2010/main" val="22371373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83BD63-7846-455B-A4BC-7F95870C7891}"/>
              </a:ext>
            </a:extLst>
          </p:cNvPr>
          <p:cNvSpPr>
            <a:spLocks noGrp="1"/>
          </p:cNvSpPr>
          <p:nvPr>
            <p:ph type="title"/>
          </p:nvPr>
        </p:nvSpPr>
        <p:spPr>
          <a:xfrm>
            <a:off x="1097280" y="286603"/>
            <a:ext cx="10058400" cy="702303"/>
          </a:xfrm>
        </p:spPr>
        <p:txBody>
          <a:bodyPr/>
          <a:lstStyle/>
          <a:p>
            <a:r>
              <a:rPr kumimoji="0" lang="es-ES" sz="3600" b="0" i="0" u="none" strike="noStrike" kern="1200" cap="none" spc="-100" normalizeH="0" baseline="0" noProof="0" dirty="0">
                <a:ln>
                  <a:noFill/>
                </a:ln>
                <a:solidFill>
                  <a:srgbClr val="D2533C"/>
                </a:solidFill>
                <a:effectLst/>
                <a:uLnTx/>
                <a:uFillTx/>
                <a:latin typeface="Arial"/>
                <a:ea typeface="+mj-ea"/>
                <a:cs typeface="+mj-cs"/>
              </a:rPr>
              <a:t>Mínimos:  normas generales </a:t>
            </a:r>
            <a:endParaRPr lang="es-ES" dirty="0"/>
          </a:p>
        </p:txBody>
      </p:sp>
      <p:sp>
        <p:nvSpPr>
          <p:cNvPr id="3" name="Marcador de contenido 2">
            <a:extLst>
              <a:ext uri="{FF2B5EF4-FFF2-40B4-BE49-F238E27FC236}">
                <a16:creationId xmlns:a16="http://schemas.microsoft.com/office/drawing/2014/main" id="{099D227E-89C8-4A1D-8498-E60FE0F5D2D5}"/>
              </a:ext>
            </a:extLst>
          </p:cNvPr>
          <p:cNvSpPr>
            <a:spLocks noGrp="1"/>
          </p:cNvSpPr>
          <p:nvPr>
            <p:ph idx="1"/>
          </p:nvPr>
        </p:nvSpPr>
        <p:spPr/>
        <p:txBody>
          <a:bodyPr>
            <a:normAutofit lnSpcReduction="10000"/>
          </a:bodyPr>
          <a:lstStyle/>
          <a:p>
            <a:pPr algn="just"/>
            <a:r>
              <a:rPr lang="es-ES" sz="1800" dirty="0">
                <a:latin typeface="Calibri" panose="020F0502020204030204" pitchFamily="34" charset="0"/>
                <a:cs typeface="Calibri" panose="020F0502020204030204" pitchFamily="34" charset="0"/>
              </a:rPr>
              <a:t>El art. 59 TRLGSS garantiza el percibo de la cuantía mínima que se trate a los pensionistas de la modalidad contributiva que no superen las rentas establecidas en cada ejercicio por la LGPE.</a:t>
            </a:r>
          </a:p>
          <a:p>
            <a:pPr algn="just"/>
            <a:endParaRPr lang="es-ES" sz="1800" dirty="0">
              <a:latin typeface="Calibri" panose="020F0502020204030204" pitchFamily="34" charset="0"/>
              <a:cs typeface="Calibri" panose="020F0502020204030204" pitchFamily="34" charset="0"/>
            </a:endParaRPr>
          </a:p>
          <a:p>
            <a:pPr algn="just"/>
            <a:r>
              <a:rPr lang="es-ES" sz="1800" dirty="0">
                <a:latin typeface="Calibri" panose="020F0502020204030204" pitchFamily="34" charset="0"/>
                <a:cs typeface="Calibri" panose="020F0502020204030204" pitchFamily="34" charset="0"/>
              </a:rPr>
              <a:t>Desde 1.01.2013 </a:t>
            </a:r>
            <a:r>
              <a:rPr lang="es-ES" sz="1800" b="1" dirty="0">
                <a:latin typeface="Calibri" panose="020F0502020204030204" pitchFamily="34" charset="0"/>
                <a:cs typeface="Calibri" panose="020F0502020204030204" pitchFamily="34" charset="0"/>
              </a:rPr>
              <a:t>se exige la residencia en territorio español, </a:t>
            </a:r>
            <a:r>
              <a:rPr lang="es-ES" sz="1800" dirty="0">
                <a:latin typeface="Calibri" panose="020F0502020204030204" pitchFamily="34" charset="0"/>
                <a:cs typeface="Calibri" panose="020F0502020204030204" pitchFamily="34" charset="0"/>
              </a:rPr>
              <a:t>si bien este requisito no se puede exigir a los nacionales de la UE, EEE y Suiza que tengan su residencia en uno de estos estados o a los nacionales de terceros países que tengan su residencia en un estado miembro de la UE, que no sea Dinamarca o Reino Unido, por lo que el complemento sería exportable en estos casos.</a:t>
            </a:r>
          </a:p>
          <a:p>
            <a:pPr algn="just"/>
            <a:endParaRPr lang="es-ES" sz="1800" dirty="0">
              <a:latin typeface="Calibri" panose="020F0502020204030204" pitchFamily="34" charset="0"/>
              <a:cs typeface="Calibri" panose="020F0502020204030204" pitchFamily="34" charset="0"/>
            </a:endParaRPr>
          </a:p>
          <a:p>
            <a:pPr algn="just"/>
            <a:r>
              <a:rPr lang="es-ES" sz="1800" dirty="0">
                <a:latin typeface="Calibri" panose="020F0502020204030204" pitchFamily="34" charset="0"/>
                <a:cs typeface="Calibri" panose="020F0502020204030204" pitchFamily="34" charset="0"/>
              </a:rPr>
              <a:t>El complemento a mínimos </a:t>
            </a:r>
            <a:r>
              <a:rPr lang="es-ES" sz="1800" b="1" dirty="0">
                <a:latin typeface="Calibri" panose="020F0502020204030204" pitchFamily="34" charset="0"/>
                <a:cs typeface="Calibri" panose="020F0502020204030204" pitchFamily="34" charset="0"/>
              </a:rPr>
              <a:t>no es exportable </a:t>
            </a:r>
            <a:r>
              <a:rPr lang="es-ES" sz="1800" dirty="0">
                <a:latin typeface="Calibri" panose="020F0502020204030204" pitchFamily="34" charset="0"/>
                <a:cs typeface="Calibri" panose="020F0502020204030204" pitchFamily="34" charset="0"/>
              </a:rPr>
              <a:t>ni en CMISS, ni en CC.BB.</a:t>
            </a:r>
          </a:p>
          <a:p>
            <a:pPr algn="just"/>
            <a:endParaRPr lang="es-ES" sz="1800" dirty="0">
              <a:latin typeface="Calibri" panose="020F0502020204030204" pitchFamily="34" charset="0"/>
              <a:cs typeface="Calibri" panose="020F0502020204030204" pitchFamily="34" charset="0"/>
            </a:endParaRPr>
          </a:p>
          <a:p>
            <a:pPr algn="just"/>
            <a:r>
              <a:rPr lang="es-ES" sz="1800" dirty="0">
                <a:latin typeface="Calibri" panose="020F0502020204030204" pitchFamily="34" charset="0"/>
                <a:cs typeface="Calibri" panose="020F0502020204030204" pitchFamily="34" charset="0"/>
              </a:rPr>
              <a:t>Desde 1.01.2013 el importe del complemento a mínimos </a:t>
            </a:r>
            <a:r>
              <a:rPr lang="es-ES" sz="1800" b="1" dirty="0">
                <a:latin typeface="Calibri" panose="020F0502020204030204" pitchFamily="34" charset="0"/>
                <a:cs typeface="Calibri" panose="020F0502020204030204" pitchFamily="34" charset="0"/>
              </a:rPr>
              <a:t>está limitado a la cuantía de la pensión no contributiva de jubilación/invalidez</a:t>
            </a:r>
            <a:r>
              <a:rPr lang="es-ES" sz="1800" dirty="0">
                <a:latin typeface="Calibri" panose="020F0502020204030204" pitchFamily="34" charset="0"/>
                <a:cs typeface="Calibri" panose="020F0502020204030204" pitchFamily="34" charset="0"/>
              </a:rPr>
              <a:t>  </a:t>
            </a:r>
            <a:r>
              <a:rPr lang="es-ES" sz="1800" i="1" dirty="0">
                <a:latin typeface="Calibri" panose="020F0502020204030204" pitchFamily="34" charset="0"/>
                <a:cs typeface="Calibri" panose="020F0502020204030204" pitchFamily="34" charset="0"/>
              </a:rPr>
              <a:t>(628,80 € para 2026)</a:t>
            </a:r>
            <a:endParaRPr lang="es-ES" sz="1800" b="1" i="1" dirty="0">
              <a:latin typeface="Calibri" panose="020F0502020204030204" pitchFamily="34" charset="0"/>
              <a:cs typeface="Calibri" panose="020F0502020204030204" pitchFamily="34" charset="0"/>
            </a:endParaRPr>
          </a:p>
          <a:p>
            <a:endParaRPr lang="es-ES" dirty="0"/>
          </a:p>
        </p:txBody>
      </p:sp>
    </p:spTree>
    <p:extLst>
      <p:ext uri="{BB962C8B-B14F-4D97-AF65-F5344CB8AC3E}">
        <p14:creationId xmlns:p14="http://schemas.microsoft.com/office/powerpoint/2010/main" val="31984678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83BD63-7846-455B-A4BC-7F95870C7891}"/>
              </a:ext>
            </a:extLst>
          </p:cNvPr>
          <p:cNvSpPr>
            <a:spLocks noGrp="1"/>
          </p:cNvSpPr>
          <p:nvPr>
            <p:ph type="title"/>
          </p:nvPr>
        </p:nvSpPr>
        <p:spPr>
          <a:xfrm>
            <a:off x="1097280" y="286603"/>
            <a:ext cx="10058400" cy="702303"/>
          </a:xfrm>
        </p:spPr>
        <p:txBody>
          <a:bodyPr>
            <a:normAutofit/>
          </a:bodyPr>
          <a:lstStyle/>
          <a:p>
            <a:r>
              <a:rPr lang="es-ES" sz="3600" spc="-100" dirty="0">
                <a:solidFill>
                  <a:srgbClr val="D2533C"/>
                </a:solidFill>
                <a:latin typeface="Arial"/>
              </a:rPr>
              <a:t>Complementos a mínimos ordinarios</a:t>
            </a:r>
            <a:endParaRPr lang="es-ES" dirty="0"/>
          </a:p>
        </p:txBody>
      </p:sp>
      <p:sp>
        <p:nvSpPr>
          <p:cNvPr id="3" name="Marcador de contenido 2">
            <a:extLst>
              <a:ext uri="{FF2B5EF4-FFF2-40B4-BE49-F238E27FC236}">
                <a16:creationId xmlns:a16="http://schemas.microsoft.com/office/drawing/2014/main" id="{099D227E-89C8-4A1D-8498-E60FE0F5D2D5}"/>
              </a:ext>
            </a:extLst>
          </p:cNvPr>
          <p:cNvSpPr>
            <a:spLocks noGrp="1"/>
          </p:cNvSpPr>
          <p:nvPr>
            <p:ph idx="1"/>
          </p:nvPr>
        </p:nvSpPr>
        <p:spPr/>
        <p:txBody>
          <a:bodyPr>
            <a:normAutofit/>
          </a:bodyPr>
          <a:lstStyle/>
          <a:p>
            <a:pPr algn="just"/>
            <a:r>
              <a:rPr lang="es-ES" sz="1800" b="1" dirty="0"/>
              <a:t>Hasta 31-12-2020</a:t>
            </a:r>
            <a:r>
              <a:rPr lang="es-ES" sz="1800" dirty="0"/>
              <a:t>, si la pensión se reconocía por legislación nacional, la cuantía de la pensión extranjera era considerada como renta a efectos del límite de ingresos señalado por la LGPE y el complemento a mínimos se abona en su totalidad </a:t>
            </a:r>
            <a:r>
              <a:rPr lang="es-ES" sz="1600" i="1" dirty="0"/>
              <a:t>(con el límite del importe de la PNC)</a:t>
            </a:r>
          </a:p>
          <a:p>
            <a:pPr algn="just"/>
            <a:r>
              <a:rPr lang="es-ES" sz="1800" b="1" dirty="0"/>
              <a:t>Desde 1-01-2021</a:t>
            </a:r>
            <a:r>
              <a:rPr lang="es-ES" sz="1800" dirty="0"/>
              <a:t>, aunque la pensión se reconozca por legislación nacional, la pensión extranjera es considerada como concurrente y, por lo tanto, la cuantía del complemento se establecerá por la diferencia entre la suma de todas las pensiones (nacionales y extranjeras) y la pensión mínima que corresponda.</a:t>
            </a:r>
          </a:p>
          <a:p>
            <a:pPr algn="just"/>
            <a:r>
              <a:rPr lang="es-ES" sz="1800" dirty="0"/>
              <a:t>Si la pensión se reconoce por </a:t>
            </a:r>
            <a:r>
              <a:rPr lang="es-ES" sz="1800" b="1" dirty="0"/>
              <a:t>totalización de períodos (*) </a:t>
            </a:r>
            <a:r>
              <a:rPr lang="es-ES" sz="1800" dirty="0"/>
              <a:t>y se cumplen las condiciones de nivel de renta del apartado anterior, primero se calcula el complemento que le hubiera correspondido en la pensión teórica </a:t>
            </a:r>
            <a:r>
              <a:rPr lang="es-ES" sz="1600" i="1" dirty="0"/>
              <a:t>(con el límite de la PNC) </a:t>
            </a:r>
            <a:r>
              <a:rPr lang="es-ES" sz="1800" dirty="0"/>
              <a:t>y al resultado se le aplica la misma </a:t>
            </a:r>
            <a:r>
              <a:rPr lang="es-ES" sz="1800" b="1" dirty="0"/>
              <a:t>prorrata</a:t>
            </a:r>
            <a:r>
              <a:rPr lang="es-ES" sz="1800" dirty="0"/>
              <a:t> que a la pensión cotizada.</a:t>
            </a:r>
          </a:p>
          <a:p>
            <a:pPr lvl="1" algn="just"/>
            <a:endParaRPr lang="es-ES" sz="1400" i="1" dirty="0"/>
          </a:p>
          <a:p>
            <a:pPr marL="201168" lvl="1" indent="0" algn="just">
              <a:buNone/>
            </a:pPr>
            <a:r>
              <a:rPr lang="es-ES" i="1" dirty="0"/>
              <a:t>	(*) Como excepción a esta regla encontramos los Convenios con Estados Unidos y Marruecos  que 	se rigen por un sistema diferente</a:t>
            </a:r>
          </a:p>
          <a:p>
            <a:endParaRPr lang="es-ES" dirty="0"/>
          </a:p>
        </p:txBody>
      </p:sp>
    </p:spTree>
    <p:extLst>
      <p:ext uri="{BB962C8B-B14F-4D97-AF65-F5344CB8AC3E}">
        <p14:creationId xmlns:p14="http://schemas.microsoft.com/office/powerpoint/2010/main" val="3418147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83BD63-7846-455B-A4BC-7F95870C7891}"/>
              </a:ext>
            </a:extLst>
          </p:cNvPr>
          <p:cNvSpPr>
            <a:spLocks noGrp="1"/>
          </p:cNvSpPr>
          <p:nvPr>
            <p:ph type="title"/>
          </p:nvPr>
        </p:nvSpPr>
        <p:spPr>
          <a:xfrm>
            <a:off x="1097280" y="286603"/>
            <a:ext cx="10058400" cy="702303"/>
          </a:xfrm>
        </p:spPr>
        <p:txBody>
          <a:bodyPr>
            <a:normAutofit/>
          </a:bodyPr>
          <a:lstStyle/>
          <a:p>
            <a:r>
              <a:rPr lang="es-ES" sz="3600" spc="-100" dirty="0">
                <a:solidFill>
                  <a:srgbClr val="D2533C"/>
                </a:solidFill>
                <a:latin typeface="Arial"/>
              </a:rPr>
              <a:t>Complemento mínimo por residencia</a:t>
            </a:r>
            <a:endParaRPr lang="es-ES" dirty="0"/>
          </a:p>
        </p:txBody>
      </p:sp>
      <p:sp>
        <p:nvSpPr>
          <p:cNvPr id="3" name="Marcador de contenido 2">
            <a:extLst>
              <a:ext uri="{FF2B5EF4-FFF2-40B4-BE49-F238E27FC236}">
                <a16:creationId xmlns:a16="http://schemas.microsoft.com/office/drawing/2014/main" id="{099D227E-89C8-4A1D-8498-E60FE0F5D2D5}"/>
              </a:ext>
            </a:extLst>
          </p:cNvPr>
          <p:cNvSpPr>
            <a:spLocks noGrp="1"/>
          </p:cNvSpPr>
          <p:nvPr>
            <p:ph idx="1"/>
          </p:nvPr>
        </p:nvSpPr>
        <p:spPr>
          <a:xfrm>
            <a:off x="363948" y="1836680"/>
            <a:ext cx="10791732" cy="4220087"/>
          </a:xfrm>
        </p:spPr>
        <p:txBody>
          <a:bodyPr>
            <a:normAutofit fontScale="92500" lnSpcReduction="20000"/>
          </a:bodyPr>
          <a:lstStyle/>
          <a:p>
            <a:pPr marL="342900" marR="0" lvl="0" indent="-228600" algn="just" defTabSz="914400" rtl="0" eaLnBrk="1" fontAlgn="auto" latinLnBrk="0" hangingPunct="1">
              <a:lnSpc>
                <a:spcPct val="100000"/>
              </a:lnSpc>
              <a:spcBef>
                <a:spcPct val="20000"/>
              </a:spcBef>
              <a:spcAft>
                <a:spcPts val="0"/>
              </a:spcAft>
              <a:buClr>
                <a:srgbClr val="629DD1"/>
              </a:buClr>
              <a:buSzTx/>
              <a:buFont typeface="Arial" pitchFamily="34" charset="0"/>
              <a:buChar char="•"/>
              <a:tabLst/>
              <a:defRPr/>
            </a:pPr>
            <a:r>
              <a:rPr kumimoji="0" lang="es-ES" sz="1900" b="0" i="0"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rPr>
              <a:t>Cuando la suma de la pensión española (incluyendo el complemento mínimo ordinario prorrateado) y la del extranjero no alcance la cuantía de la pensión mínima establecida anualmente para los pensionistas de la misma clase, se abonará </a:t>
            </a:r>
            <a:r>
              <a:rPr kumimoji="0" lang="es-ES" sz="1900" b="1" i="0"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rPr>
              <a:t>con cargo a España </a:t>
            </a:r>
            <a:r>
              <a:rPr kumimoji="0" lang="es-ES" sz="1900" b="0" i="0"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rPr>
              <a:t>el complemento necesario para alcanzar la citada cuantía mínima anual.</a:t>
            </a:r>
          </a:p>
          <a:p>
            <a:pPr marL="114300" marR="0" lvl="0" indent="0" algn="just" defTabSz="914400" rtl="0" eaLnBrk="1" fontAlgn="auto" latinLnBrk="0" hangingPunct="1">
              <a:lnSpc>
                <a:spcPct val="100000"/>
              </a:lnSpc>
              <a:spcBef>
                <a:spcPct val="20000"/>
              </a:spcBef>
              <a:spcAft>
                <a:spcPts val="0"/>
              </a:spcAft>
              <a:buClr>
                <a:srgbClr val="629DD1"/>
              </a:buClr>
              <a:buSzTx/>
              <a:buFont typeface="Arial" pitchFamily="34" charset="0"/>
              <a:buNone/>
              <a:tabLst/>
              <a:defRPr/>
            </a:pPr>
            <a:endParaRPr kumimoji="0" lang="es-ES" sz="1900" b="0" i="0"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endParaRPr>
          </a:p>
          <a:p>
            <a:pPr marL="342900" marR="0" lvl="0" indent="-228600" algn="just" defTabSz="914400" rtl="0" eaLnBrk="1" fontAlgn="auto" latinLnBrk="0" hangingPunct="1">
              <a:lnSpc>
                <a:spcPct val="100000"/>
              </a:lnSpc>
              <a:spcBef>
                <a:spcPct val="20000"/>
              </a:spcBef>
              <a:spcAft>
                <a:spcPts val="0"/>
              </a:spcAft>
              <a:buClr>
                <a:srgbClr val="629DD1"/>
              </a:buClr>
              <a:buSzTx/>
              <a:buFont typeface="Arial" pitchFamily="34" charset="0"/>
              <a:buChar char="•"/>
              <a:tabLst/>
              <a:defRPr/>
            </a:pPr>
            <a:r>
              <a:rPr kumimoji="0" lang="es-ES" sz="1900" b="0" i="0"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rPr>
              <a:t>Es requisito imprescindible la residencia en España, por lo que el complemento por residencia nunca es exportable a ningún otro país.</a:t>
            </a:r>
          </a:p>
          <a:p>
            <a:pPr marL="342900" marR="0" lvl="0" indent="-228600" algn="just" defTabSz="914400" rtl="0" eaLnBrk="1" fontAlgn="auto" latinLnBrk="0" hangingPunct="1">
              <a:lnSpc>
                <a:spcPct val="100000"/>
              </a:lnSpc>
              <a:spcBef>
                <a:spcPct val="20000"/>
              </a:spcBef>
              <a:spcAft>
                <a:spcPts val="0"/>
              </a:spcAft>
              <a:buClr>
                <a:srgbClr val="629DD1"/>
              </a:buClr>
              <a:buSzTx/>
              <a:buFont typeface="Arial" pitchFamily="34" charset="0"/>
              <a:buChar char="•"/>
              <a:tabLst/>
              <a:defRPr/>
            </a:pPr>
            <a:endParaRPr kumimoji="0" lang="es-ES" sz="1900" b="0" i="0"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endParaRPr>
          </a:p>
          <a:p>
            <a:pPr marL="342900" marR="0" lvl="0" indent="-228600" algn="just" defTabSz="914400" rtl="0" eaLnBrk="1" fontAlgn="auto" latinLnBrk="0" hangingPunct="1">
              <a:lnSpc>
                <a:spcPct val="100000"/>
              </a:lnSpc>
              <a:spcBef>
                <a:spcPct val="20000"/>
              </a:spcBef>
              <a:spcAft>
                <a:spcPts val="0"/>
              </a:spcAft>
              <a:buClr>
                <a:srgbClr val="629DD1"/>
              </a:buClr>
              <a:buSzTx/>
              <a:buFont typeface="Arial" pitchFamily="34" charset="0"/>
              <a:buChar char="•"/>
              <a:tabLst/>
              <a:defRPr/>
            </a:pPr>
            <a:r>
              <a:rPr kumimoji="0" lang="es-ES" sz="1900" b="0" i="0"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rPr>
              <a:t>La suma del complemento mínimo ordinario prorrateado y del complemento por residencia, </a:t>
            </a:r>
            <a:r>
              <a:rPr kumimoji="0" lang="es-ES" sz="1900" b="1" i="0"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rPr>
              <a:t>no puede superar el importe de la pensión no contributiva </a:t>
            </a:r>
          </a:p>
          <a:p>
            <a:pPr marL="342900" marR="0" lvl="0" indent="-228600" algn="just" defTabSz="914400" rtl="0" eaLnBrk="1" fontAlgn="auto" latinLnBrk="0" hangingPunct="1">
              <a:lnSpc>
                <a:spcPct val="100000"/>
              </a:lnSpc>
              <a:spcBef>
                <a:spcPct val="20000"/>
              </a:spcBef>
              <a:spcAft>
                <a:spcPts val="0"/>
              </a:spcAft>
              <a:buClr>
                <a:srgbClr val="629DD1"/>
              </a:buClr>
              <a:buSzTx/>
              <a:buFont typeface="Arial" pitchFamily="34" charset="0"/>
              <a:buChar char="•"/>
              <a:tabLst/>
              <a:defRPr/>
            </a:pPr>
            <a:endParaRPr kumimoji="0" lang="es-ES" sz="1900" b="0" i="0"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endParaRPr>
          </a:p>
          <a:p>
            <a:pPr marL="342900" marR="0" lvl="0" indent="-228600" algn="just" defTabSz="914400" rtl="0" eaLnBrk="1" fontAlgn="auto" latinLnBrk="0" hangingPunct="1">
              <a:lnSpc>
                <a:spcPct val="100000"/>
              </a:lnSpc>
              <a:spcBef>
                <a:spcPct val="20000"/>
              </a:spcBef>
              <a:spcAft>
                <a:spcPts val="0"/>
              </a:spcAft>
              <a:buClr>
                <a:srgbClr val="629DD1"/>
              </a:buClr>
              <a:buSzTx/>
              <a:buFont typeface="Arial" pitchFamily="34" charset="0"/>
              <a:buChar char="•"/>
              <a:tabLst/>
              <a:defRPr/>
            </a:pPr>
            <a:r>
              <a:rPr kumimoji="0" lang="es-ES" sz="1900" b="0" i="0"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rPr>
              <a:t>El pensionista que percibe este complemento debe de aportar cada ejercicio un documento que acredite el cobro de la pensión extranjera para regularizar la cuantía del complemento por residencia con efectos del 1 de enero del año que corresponda el justificante. </a:t>
            </a:r>
          </a:p>
          <a:p>
            <a:pPr marL="342900" marR="0" lvl="0" indent="-228600" algn="just" defTabSz="914400" rtl="0" eaLnBrk="1" fontAlgn="auto" latinLnBrk="0" hangingPunct="1">
              <a:lnSpc>
                <a:spcPct val="100000"/>
              </a:lnSpc>
              <a:spcBef>
                <a:spcPct val="20000"/>
              </a:spcBef>
              <a:spcAft>
                <a:spcPts val="0"/>
              </a:spcAft>
              <a:buClr>
                <a:srgbClr val="629DD1"/>
              </a:buClr>
              <a:buSzTx/>
              <a:buFont typeface="Arial" pitchFamily="34" charset="0"/>
              <a:buChar char="•"/>
              <a:tabLst/>
              <a:defRPr/>
            </a:pPr>
            <a:endParaRPr kumimoji="0" lang="es-ES" sz="1900" b="0" i="0"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endParaRPr>
          </a:p>
          <a:p>
            <a:pPr marL="640080" marR="0" lvl="1" indent="-228600" algn="just" defTabSz="914400" rtl="0" eaLnBrk="1" fontAlgn="auto" latinLnBrk="0" hangingPunct="1">
              <a:lnSpc>
                <a:spcPct val="100000"/>
              </a:lnSpc>
              <a:spcBef>
                <a:spcPct val="20000"/>
              </a:spcBef>
              <a:spcAft>
                <a:spcPts val="0"/>
              </a:spcAft>
              <a:buClr>
                <a:srgbClr val="297FD5"/>
              </a:buClr>
              <a:buSzTx/>
              <a:buFont typeface="Wingdings" panose="05000000000000000000" pitchFamily="2" charset="2"/>
              <a:buChar char="Ø"/>
              <a:tabLst/>
              <a:defRPr/>
            </a:pPr>
            <a:r>
              <a:rPr kumimoji="0" lang="es-ES" sz="1700" b="0" i="1" u="none" strike="noStrike" kern="1200" cap="none" spc="0" normalizeH="0" baseline="0" noProof="0" dirty="0">
                <a:ln>
                  <a:noFill/>
                </a:ln>
                <a:solidFill>
                  <a:srgbClr val="242852"/>
                </a:solidFill>
                <a:effectLst/>
                <a:uLnTx/>
                <a:uFillTx/>
                <a:latin typeface="Calibri" panose="020F0502020204030204" pitchFamily="34" charset="0"/>
                <a:ea typeface="+mn-ea"/>
                <a:cs typeface="Calibri" panose="020F0502020204030204" pitchFamily="34" charset="0"/>
              </a:rPr>
              <a:t>De no presentar dicho justificante antes del 30 de septiembre de cada año, se procede a la suspensión cautelar del mínimo por residencia hasta la entrega de la documentación solicitada.</a:t>
            </a:r>
          </a:p>
          <a:p>
            <a:endParaRPr lang="es-ES" dirty="0"/>
          </a:p>
        </p:txBody>
      </p:sp>
    </p:spTree>
    <p:extLst>
      <p:ext uri="{BB962C8B-B14F-4D97-AF65-F5344CB8AC3E}">
        <p14:creationId xmlns:p14="http://schemas.microsoft.com/office/powerpoint/2010/main" val="3338111959"/>
      </p:ext>
    </p:extLst>
  </p:cSld>
  <p:clrMapOvr>
    <a:masterClrMapping/>
  </p:clrMapOvr>
</p:sld>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Galería">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Orgánico">
  <a:themeElements>
    <a:clrScheme name="Orgá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á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á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4.xml><?xml version="1.0" encoding="utf-8"?>
<a:theme xmlns:a="http://schemas.openxmlformats.org/drawingml/2006/main" name="Sala de reuniones Ion">
  <a:themeElements>
    <a:clrScheme name="Sala de reuniones 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Sala de reuniones 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la de reuniones 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5.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6.xml><?xml version="1.0" encoding="utf-8"?>
<a:theme xmlns:a="http://schemas.openxmlformats.org/drawingml/2006/main" name="Recorte">
  <a:themeElements>
    <a:clrScheme name="Recort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Recort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cort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7.xml><?xml version="1.0" encoding="utf-8"?>
<a:theme xmlns:a="http://schemas.openxmlformats.org/drawingml/2006/main" name="Distintivo">
  <a:themeElements>
    <a:clrScheme name="Distintivo">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Distintivo">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stintivo">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85DBF2E82FE0549A032A92C333392F7" ma:contentTypeVersion="11" ma:contentTypeDescription="Crear nuevo documento." ma:contentTypeScope="" ma:versionID="1c7eaee39b6f40a4f32e1c0a37733f5e">
  <xsd:schema xmlns:xsd="http://www.w3.org/2001/XMLSchema" xmlns:xs="http://www.w3.org/2001/XMLSchema" xmlns:p="http://schemas.microsoft.com/office/2006/metadata/properties" xmlns:ns2="d62be930-5e71-4de5-9f31-ecccfecf5637" xmlns:ns3="f727f10b-ca72-4f50-8b3b-443c6544d64f" targetNamespace="http://schemas.microsoft.com/office/2006/metadata/properties" ma:root="true" ma:fieldsID="4109a3b0d867b55f686837e1d44731cd" ns2:_="" ns3:_="">
    <xsd:import namespace="d62be930-5e71-4de5-9f31-ecccfecf5637"/>
    <xsd:import namespace="f727f10b-ca72-4f50-8b3b-443c6544d6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2be930-5e71-4de5-9f31-ecccfecf56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0479a157-611b-413c-9a1f-d1e0a2449ad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727f10b-ca72-4f50-8b3b-443c6544d6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ddaa607-077e-4a9b-8812-ca24d4f7c2c6}" ma:internalName="TaxCatchAll" ma:showField="CatchAllData" ma:web="f727f10b-ca72-4f50-8b3b-443c6544d6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62be930-5e71-4de5-9f31-ecccfecf5637">
      <Terms xmlns="http://schemas.microsoft.com/office/infopath/2007/PartnerControls"/>
    </lcf76f155ced4ddcb4097134ff3c332f>
    <TaxCatchAll xmlns="f727f10b-ca72-4f50-8b3b-443c6544d64f" xsi:nil="true"/>
  </documentManagement>
</p:properties>
</file>

<file path=customXml/itemProps1.xml><?xml version="1.0" encoding="utf-8"?>
<ds:datastoreItem xmlns:ds="http://schemas.openxmlformats.org/officeDocument/2006/customXml" ds:itemID="{0F6D250E-A788-4C22-B114-CC613E0D375F}"/>
</file>

<file path=customXml/itemProps2.xml><?xml version="1.0" encoding="utf-8"?>
<ds:datastoreItem xmlns:ds="http://schemas.openxmlformats.org/officeDocument/2006/customXml" ds:itemID="{EA352EB5-BB53-45AD-877F-9EA4DE023BF3}"/>
</file>

<file path=customXml/itemProps3.xml><?xml version="1.0" encoding="utf-8"?>
<ds:datastoreItem xmlns:ds="http://schemas.openxmlformats.org/officeDocument/2006/customXml" ds:itemID="{7207278B-1D68-4AA3-B795-C0FB2F549D46}"/>
</file>

<file path=docMetadata/LabelInfo.xml><?xml version="1.0" encoding="utf-8"?>
<clbl:labelList xmlns:clbl="http://schemas.microsoft.com/office/2020/mipLabelMetadata">
  <clbl:label id="{586dd8ec-1577-4ac3-bcff-9b1b1c87cbbc}" enabled="1" method="Standard" siteId="{a22f907a-53a6-449f-b082-22c03676d7fb}" contentBits="0" removed="0"/>
</clbl:labelList>
</file>

<file path=docProps/app.xml><?xml version="1.0" encoding="utf-8"?>
<Properties xmlns="http://schemas.openxmlformats.org/officeDocument/2006/extended-properties" xmlns:vt="http://schemas.openxmlformats.org/officeDocument/2006/docPropsVTypes">
  <Template>TM10001114[[fn=Galería]]</Template>
  <TotalTime>750</TotalTime>
  <Words>5438</Words>
  <Application>Microsoft Office PowerPoint</Application>
  <PresentationFormat>Panorámica</PresentationFormat>
  <Paragraphs>342</Paragraphs>
  <Slides>37</Slides>
  <Notes>0</Notes>
  <HiddenSlides>0</HiddenSlides>
  <MMClips>0</MMClips>
  <ScaleCrop>false</ScaleCrop>
  <HeadingPairs>
    <vt:vector size="6" baseType="variant">
      <vt:variant>
        <vt:lpstr>Fuentes usadas</vt:lpstr>
      </vt:variant>
      <vt:variant>
        <vt:i4>11</vt:i4>
      </vt:variant>
      <vt:variant>
        <vt:lpstr>Tema</vt:lpstr>
      </vt:variant>
      <vt:variant>
        <vt:i4>7</vt:i4>
      </vt:variant>
      <vt:variant>
        <vt:lpstr>Títulos de diapositiva</vt:lpstr>
      </vt:variant>
      <vt:variant>
        <vt:i4>37</vt:i4>
      </vt:variant>
    </vt:vector>
  </HeadingPairs>
  <TitlesOfParts>
    <vt:vector size="55" baseType="lpstr">
      <vt:lpstr>Arial</vt:lpstr>
      <vt:lpstr>Arial Black</vt:lpstr>
      <vt:lpstr>Calibri</vt:lpstr>
      <vt:lpstr>Calibri Light</vt:lpstr>
      <vt:lpstr>Century Gothic</vt:lpstr>
      <vt:lpstr>Franklin Gothic Book</vt:lpstr>
      <vt:lpstr>Garamond</vt:lpstr>
      <vt:lpstr>Gill Sans MT</vt:lpstr>
      <vt:lpstr>Impact</vt:lpstr>
      <vt:lpstr>Wingdings</vt:lpstr>
      <vt:lpstr>Wingdings 3</vt:lpstr>
      <vt:lpstr>Galería</vt:lpstr>
      <vt:lpstr>Espiral</vt:lpstr>
      <vt:lpstr>Orgánico</vt:lpstr>
      <vt:lpstr>Sala de reuniones Ion</vt:lpstr>
      <vt:lpstr>Retrospección</vt:lpstr>
      <vt:lpstr>Recorte</vt:lpstr>
      <vt:lpstr>Distintivo</vt:lpstr>
      <vt:lpstr> Las pensiones de seguridad social EN LOS CONVENIOS INTERNACIONALES</vt:lpstr>
      <vt:lpstr>Índice: </vt:lpstr>
      <vt:lpstr> Introducción</vt:lpstr>
      <vt:lpstr>LOS REGLAMENTOS COMUNITARIOS</vt:lpstr>
      <vt:lpstr>Estados miembros a los que se aplican los reglamentos comunitarios</vt:lpstr>
      <vt:lpstr>RR.CC: Campo de aplicación personal</vt:lpstr>
      <vt:lpstr>RR.CC: Campo de aplicación material</vt:lpstr>
      <vt:lpstr>RR.CC: Legislación aplicable </vt:lpstr>
      <vt:lpstr>Las pensiones de seguridad social en los Reglamentos comunitarios </vt:lpstr>
      <vt:lpstr>(LAS PENSIONES EN LOS REGLAMENTOS COMUNITARIOS)   Solicitud, presentación y efectos:</vt:lpstr>
      <vt:lpstr>(LAS PENSIONES EN LOS REGLAMENTOS COMUNITARIOS)    Requisitos:</vt:lpstr>
      <vt:lpstr>(LAS PENSIONES  EN LOS REGLAMENTOS COMUNITARIOS)    Cuantía de la pensión:</vt:lpstr>
      <vt:lpstr>(LAS PENSIONES EN LOS REGLAMENTOS COMUNITARIOS)     Resolución:</vt:lpstr>
      <vt:lpstr>(LAS PENSIONES EN LOS REGLAMENTOS COMUNITARIOS)    Compatibilidad e incompatibilidad:</vt:lpstr>
      <vt:lpstr>(LAS PENSIONES EN LOS REGLAMENTOS COMUNITARIOS)    Procedimiento:</vt:lpstr>
      <vt:lpstr>LAS PENSIONES EN LOS REGLAMENTOS COMUNITARIOS    MODELOS DE SOLICITUDES:   Los datos que constan en el modelo de solicitud son trasladados a los formularios de enlace oficiales entre instituciones de seguro, únicos documentos válidos para el intercambio de datos. Las solicitudes se encuentran en la página web del INSS y se pueden descargar a través del siguiente vínculo:   Seguridad Social: Servicios    ALGUNOS FORMULARIOS DE ENLACE: (serie E-en nomenclatura antigua y serie P en la actualidad)</vt:lpstr>
      <vt:lpstr>EL CONVENIO MULTILATERAL IBEROAMERICANO</vt:lpstr>
      <vt:lpstr>CMISS: Características de su legislación (I)</vt:lpstr>
      <vt:lpstr>CMISS: Características de su legislación (II)</vt:lpstr>
      <vt:lpstr>CMISS: Características de su legislación (III)</vt:lpstr>
      <vt:lpstr>(LAS PENSIONES EN EL CONVENIO MULTILATERAL IBEROAMERICANO)    Solicitudes:       Enlace a los modelos de solicitud de la web del INSS:  Seguridad Social: Servicios  </vt:lpstr>
      <vt:lpstr>(LAS PENSIONES EN EL CONVENIO MULTILATERAL IBEROAMERICANO)    Totalización de los períodos de seguro:</vt:lpstr>
      <vt:lpstr>(LAS PENSIONES EN EL CONVENIO MULTILATERAL IBEROAMERICANO)   Base reguladora:</vt:lpstr>
      <vt:lpstr>(LAS PENSIONES EN EL CONVENIO MULTILATERAL IBEROAMERICANO)    Liquidación de las pensiones:</vt:lpstr>
      <vt:lpstr>CONVENIOS BILATERALES SUSCRITOS POR ESPAÑA</vt:lpstr>
      <vt:lpstr>CC.BB: Estructura y contenido</vt:lpstr>
      <vt:lpstr>(LAS PENSIONES EN LOS CONVENIOS BILATERALES)    Campo de  aplicación personal:</vt:lpstr>
      <vt:lpstr>(LAS PENSIONES EN LOS CONVENIOS BILATERALES)    Campo de aplicación material:</vt:lpstr>
      <vt:lpstr>(LAS PENSIONES EN LOS CONVENIOS BILATERALES)    Solicitud de pensiones:     Enlace a los modelos de solicitudes de la web del INSS: (son los mismos que para el convenio iberoamericano)  Seguridad Social: Servicios</vt:lpstr>
      <vt:lpstr>(LAS PENSIONES EN LOS CONVENIOS BILATERALES)    Totalización de periodos de seguro:</vt:lpstr>
      <vt:lpstr>(LAS PENSIONES EN LOS CONVENIOS BILATERALES)     Base reguladora:</vt:lpstr>
      <vt:lpstr>(LAS PENSIONES EN LOS CONVENIOS BILATERALES)    Períodos inferiores a un año:</vt:lpstr>
      <vt:lpstr>(LAS PENSIONES EN LOS CONVENIOS BILATERALES)    Liquidación de pensiones:</vt:lpstr>
      <vt:lpstr>LOS COMPLEMENTOS A MINIMOS AL AMPARO DE LAS NORMAS INTERNACIONALES</vt:lpstr>
      <vt:lpstr>Mínimos:  normas generales </vt:lpstr>
      <vt:lpstr>Complementos a mínimos ordinarios</vt:lpstr>
      <vt:lpstr>Complemento mínimo por residencia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LA PENSIÓN DE JUBILACION EN LOS CONVENIOS INTERNACIONALES</dc:title>
  <dc:creator>Julio Alonso</dc:creator>
  <cp:lastModifiedBy>ALONSO CABRERO, JULIO</cp:lastModifiedBy>
  <cp:revision>29</cp:revision>
  <dcterms:created xsi:type="dcterms:W3CDTF">2022-02-27T10:04:22Z</dcterms:created>
  <dcterms:modified xsi:type="dcterms:W3CDTF">2026-08-14T06:33:52Z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868200</vt:r8>
  </property>
  <property fmtid="{D5CDD505-2E9C-101B-9397-08002B2CF9AE}" pid="3" name="ContentTypeId">
    <vt:lpwstr>0x010100685DBF2E82FE0549A032A92C333392F7</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