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Masters/slideMaster1.xml" ContentType="application/vnd.openxmlformats-officedocument.presentationml.slideMaster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1.xml" ContentType="application/vnd.openxmlformats-officedocument.them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ableStyles.xml" ContentType="application/vnd.openxmlformats-officedocument.presentationml.tableStyles+xml"/>
  <Override PartName="/docProps/core.xml" ContentType="application/vnd.openxmlformats-package.core-properties+xml"/>
  <Override PartName="/docProps/app.xml" ContentType="application/vnd.openxmlformats-officedocument.extended-properties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68" r:id="rId4"/>
    <p:sldId id="258" r:id="rId5"/>
    <p:sldId id="269" r:id="rId6"/>
    <p:sldId id="259" r:id="rId7"/>
    <p:sldId id="270" r:id="rId8"/>
    <p:sldId id="260" r:id="rId9"/>
    <p:sldId id="271" r:id="rId10"/>
    <p:sldId id="261" r:id="rId11"/>
    <p:sldId id="272" r:id="rId12"/>
    <p:sldId id="262" r:id="rId13"/>
    <p:sldId id="273" r:id="rId14"/>
    <p:sldId id="263" r:id="rId15"/>
    <p:sldId id="274" r:id="rId16"/>
    <p:sldId id="264" r:id="rId17"/>
    <p:sldId id="275" r:id="rId18"/>
    <p:sldId id="265" r:id="rId19"/>
    <p:sldId id="276" r:id="rId20"/>
    <p:sldId id="266" r:id="rId21"/>
    <p:sldId id="277" r:id="rId22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 snapToObjects="1">
      <p:cViewPr varScale="1">
        <p:scale>
          <a:sx n="78" d="100"/>
          <a:sy n="78" d="100"/>
        </p:scale>
        <p:origin x="850" y="3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tableStyles" Target="tableStyle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customXml" Target="../customXml/item3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presProps" Target="presProps.xml"/><Relationship Id="rId28" Type="http://schemas.openxmlformats.org/officeDocument/2006/relationships/customXml" Target="../customXml/item2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customXml" Target="../customXml/item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9/6/2026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9/6/2026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9/6/2026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9/6/2026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9/6/2026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9/6/2026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9/6/2026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9/6/2026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9/6/2026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9/6/2026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9/6/2026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9/6/2026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7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1F273A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pic>
        <p:nvPicPr>
          <p:cNvPr id="8" name="Imagen 7">
            <a:extLst>
              <a:ext uri="{FF2B5EF4-FFF2-40B4-BE49-F238E27FC236}">
                <a16:creationId xmlns:a16="http://schemas.microsoft.com/office/drawing/2014/main" id="{56ECF3C5-C97F-EAFD-FB67-5B945C4EFDC2}"/>
              </a:ext>
            </a:extLst>
          </p:cNvPr>
          <p:cNvPicPr preferRelativeResize="0">
            <a:picLocks/>
          </p:cNvPicPr>
          <p:nvPr/>
        </p:nvPicPr>
        <p:blipFill>
          <a:blip r:embed="rId2"/>
          <a:stretch>
            <a:fillRect/>
          </a:stretch>
        </p:blipFill>
        <p:spPr>
          <a:xfrm>
            <a:off x="1" y="1"/>
            <a:ext cx="12191694" cy="6858000"/>
          </a:xfrm>
          <a:prstGeom prst="rect">
            <a:avLst/>
          </a:prstGeom>
        </p:spPr>
      </p:pic>
      <p:sp>
        <p:nvSpPr>
          <p:cNvPr id="9" name="CuadroTexto 8">
            <a:extLst>
              <a:ext uri="{FF2B5EF4-FFF2-40B4-BE49-F238E27FC236}">
                <a16:creationId xmlns:a16="http://schemas.microsoft.com/office/drawing/2014/main" id="{67083C76-AE60-82B9-5268-46BD9C39A06A}"/>
              </a:ext>
            </a:extLst>
          </p:cNvPr>
          <p:cNvSpPr txBox="1"/>
          <p:nvPr/>
        </p:nvSpPr>
        <p:spPr>
          <a:xfrm rot="21075055">
            <a:off x="10707122" y="5672098"/>
            <a:ext cx="146500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b="1" dirty="0">
                <a:latin typeface="Bahnschrift SemiBold" panose="020B0502040204020203" pitchFamily="34" charset="0"/>
              </a:rPr>
              <a:t>Luis de </a:t>
            </a:r>
            <a:r>
              <a:rPr lang="es-ES" b="1" dirty="0" err="1">
                <a:latin typeface="Bahnschrift SemiBold" panose="020B0502040204020203" pitchFamily="34" charset="0"/>
              </a:rPr>
              <a:t>Sá</a:t>
            </a:r>
            <a:endParaRPr lang="es-ES" b="1" dirty="0">
              <a:latin typeface="Bahnschrift SemiBold" panose="020B0502040204020203" pitchFamily="34" charset="0"/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AF7F2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TextBox 2"/>
          <p:cNvSpPr txBox="1"/>
          <p:nvPr/>
        </p:nvSpPr>
        <p:spPr>
          <a:xfrm>
            <a:off x="685800" y="502920"/>
            <a:ext cx="10789920" cy="64008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l"/>
            <a:r>
              <a:rPr sz="3000" b="1">
                <a:solidFill>
                  <a:srgbClr val="1F273A"/>
                </a:solidFill>
                <a:latin typeface="Aptos"/>
              </a:rPr>
              <a:t>La historia en 9 escenas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713232" y="1143000"/>
            <a:ext cx="10515600" cy="4572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l"/>
            <a:r>
              <a:rPr sz="1500" b="0">
                <a:solidFill>
                  <a:srgbClr val="5F636E"/>
                </a:solidFill>
                <a:latin typeface="Aptos"/>
              </a:rPr>
              <a:t>Una relación amorosa como metáfora del ciclo de vida del empleado</a:t>
            </a:r>
          </a:p>
        </p:txBody>
      </p:sp>
      <p:sp>
        <p:nvSpPr>
          <p:cNvPr id="5" name="Rounded Rectangle 4"/>
          <p:cNvSpPr/>
          <p:nvPr/>
        </p:nvSpPr>
        <p:spPr>
          <a:xfrm>
            <a:off x="731520" y="1828800"/>
            <a:ext cx="640080" cy="438912"/>
          </a:xfrm>
          <a:prstGeom prst="roundRect">
            <a:avLst/>
          </a:prstGeom>
          <a:solidFill>
            <a:srgbClr val="1F273A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1400" b="1">
                <a:solidFill>
                  <a:srgbClr val="FFFFFF"/>
                </a:solidFill>
                <a:latin typeface="Aptos"/>
              </a:rPr>
              <a:t>01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1645920" y="1810512"/>
            <a:ext cx="2468880" cy="36576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l"/>
            <a:r>
              <a:rPr sz="1500" b="1">
                <a:solidFill>
                  <a:srgbClr val="1F273A"/>
                </a:solidFill>
                <a:latin typeface="Aptos"/>
              </a:rPr>
              <a:t>MATCH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1645920" y="2176272"/>
            <a:ext cx="2560320" cy="32004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l"/>
            <a:r>
              <a:rPr sz="1200" b="0">
                <a:solidFill>
                  <a:srgbClr val="5F636E"/>
                </a:solidFill>
                <a:latin typeface="Aptos"/>
              </a:rPr>
              <a:t>Atracción</a:t>
            </a:r>
          </a:p>
        </p:txBody>
      </p:sp>
      <p:sp>
        <p:nvSpPr>
          <p:cNvPr id="8" name="Rounded Rectangle 7"/>
          <p:cNvSpPr/>
          <p:nvPr/>
        </p:nvSpPr>
        <p:spPr>
          <a:xfrm>
            <a:off x="4480559" y="1828800"/>
            <a:ext cx="640080" cy="438912"/>
          </a:xfrm>
          <a:prstGeom prst="roundRect">
            <a:avLst/>
          </a:prstGeom>
          <a:solidFill>
            <a:srgbClr val="1F273A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1400" b="1">
                <a:solidFill>
                  <a:srgbClr val="FFFFFF"/>
                </a:solidFill>
                <a:latin typeface="Aptos"/>
              </a:rPr>
              <a:t>02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5394959" y="1810512"/>
            <a:ext cx="2468880" cy="36576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l"/>
            <a:r>
              <a:rPr sz="1500" b="1">
                <a:solidFill>
                  <a:srgbClr val="1F273A"/>
                </a:solidFill>
                <a:latin typeface="Aptos"/>
              </a:rPr>
              <a:t>PRIMERA CITA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5394959" y="2176272"/>
            <a:ext cx="2560320" cy="32004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l"/>
            <a:r>
              <a:rPr sz="1200" b="0">
                <a:solidFill>
                  <a:srgbClr val="5F636E"/>
                </a:solidFill>
                <a:latin typeface="Aptos"/>
              </a:rPr>
              <a:t>Selección</a:t>
            </a:r>
          </a:p>
        </p:txBody>
      </p:sp>
      <p:sp>
        <p:nvSpPr>
          <p:cNvPr id="11" name="Rounded Rectangle 10"/>
          <p:cNvSpPr/>
          <p:nvPr/>
        </p:nvSpPr>
        <p:spPr>
          <a:xfrm>
            <a:off x="8229600" y="1828800"/>
            <a:ext cx="640080" cy="438912"/>
          </a:xfrm>
          <a:prstGeom prst="roundRect">
            <a:avLst/>
          </a:prstGeom>
          <a:solidFill>
            <a:srgbClr val="1F273A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1400" b="1">
                <a:solidFill>
                  <a:srgbClr val="FFFFFF"/>
                </a:solidFill>
                <a:latin typeface="Aptos"/>
              </a:rPr>
              <a:t>03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9144000" y="1810512"/>
            <a:ext cx="2468880" cy="36576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l"/>
            <a:r>
              <a:rPr sz="1500" b="1">
                <a:solidFill>
                  <a:srgbClr val="1F273A"/>
                </a:solidFill>
                <a:latin typeface="Aptos"/>
              </a:rPr>
              <a:t>EMPEZAMOS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9144000" y="2176272"/>
            <a:ext cx="2560320" cy="32004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l"/>
            <a:r>
              <a:rPr sz="1200" b="0">
                <a:solidFill>
                  <a:srgbClr val="5F636E"/>
                </a:solidFill>
                <a:latin typeface="Aptos"/>
              </a:rPr>
              <a:t>Onboarding</a:t>
            </a:r>
          </a:p>
        </p:txBody>
      </p:sp>
      <p:sp>
        <p:nvSpPr>
          <p:cNvPr id="14" name="Rounded Rectangle 13"/>
          <p:cNvSpPr/>
          <p:nvPr/>
        </p:nvSpPr>
        <p:spPr>
          <a:xfrm>
            <a:off x="731520" y="3154680"/>
            <a:ext cx="640080" cy="438912"/>
          </a:xfrm>
          <a:prstGeom prst="roundRect">
            <a:avLst/>
          </a:prstGeom>
          <a:solidFill>
            <a:srgbClr val="1F273A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1400" b="1">
                <a:solidFill>
                  <a:srgbClr val="FFFFFF"/>
                </a:solidFill>
                <a:latin typeface="Aptos"/>
              </a:rPr>
              <a:t>04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1645920" y="3136392"/>
            <a:ext cx="2468880" cy="36576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l"/>
            <a:r>
              <a:rPr sz="1500" b="1">
                <a:solidFill>
                  <a:srgbClr val="1F273A"/>
                </a:solidFill>
                <a:latin typeface="Aptos"/>
              </a:rPr>
              <a:t>NOS HACEMOS NOVIOS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1645920" y="3502152"/>
            <a:ext cx="2560320" cy="32004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l"/>
            <a:r>
              <a:rPr sz="1200" b="0">
                <a:solidFill>
                  <a:srgbClr val="5F636E"/>
                </a:solidFill>
                <a:latin typeface="Aptos"/>
              </a:rPr>
              <a:t>Compromiso</a:t>
            </a:r>
          </a:p>
        </p:txBody>
      </p:sp>
      <p:sp>
        <p:nvSpPr>
          <p:cNvPr id="17" name="Rounded Rectangle 16"/>
          <p:cNvSpPr/>
          <p:nvPr/>
        </p:nvSpPr>
        <p:spPr>
          <a:xfrm>
            <a:off x="4480559" y="3154680"/>
            <a:ext cx="640080" cy="438912"/>
          </a:xfrm>
          <a:prstGeom prst="roundRect">
            <a:avLst/>
          </a:prstGeom>
          <a:solidFill>
            <a:srgbClr val="1F273A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1400" b="1">
                <a:solidFill>
                  <a:srgbClr val="FFFFFF"/>
                </a:solidFill>
                <a:latin typeface="Aptos"/>
              </a:rPr>
              <a:t>05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5394959" y="3136392"/>
            <a:ext cx="2468880" cy="36576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l"/>
            <a:r>
              <a:rPr sz="1500" b="1">
                <a:solidFill>
                  <a:srgbClr val="1F273A"/>
                </a:solidFill>
                <a:latin typeface="Aptos"/>
              </a:rPr>
              <a:t>CONVIVIMOS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5394959" y="3502152"/>
            <a:ext cx="2560320" cy="32004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l"/>
            <a:r>
              <a:rPr sz="1200" b="0">
                <a:solidFill>
                  <a:srgbClr val="5F636E"/>
                </a:solidFill>
                <a:latin typeface="Aptos"/>
              </a:rPr>
              <a:t>Desarrollo</a:t>
            </a:r>
          </a:p>
        </p:txBody>
      </p:sp>
      <p:sp>
        <p:nvSpPr>
          <p:cNvPr id="20" name="Rounded Rectangle 19"/>
          <p:cNvSpPr/>
          <p:nvPr/>
        </p:nvSpPr>
        <p:spPr>
          <a:xfrm>
            <a:off x="8229600" y="3154680"/>
            <a:ext cx="640080" cy="438912"/>
          </a:xfrm>
          <a:prstGeom prst="roundRect">
            <a:avLst/>
          </a:prstGeom>
          <a:solidFill>
            <a:srgbClr val="1F273A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1400" b="1">
                <a:solidFill>
                  <a:srgbClr val="FFFFFF"/>
                </a:solidFill>
                <a:latin typeface="Aptos"/>
              </a:rPr>
              <a:t>06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9144000" y="3136392"/>
            <a:ext cx="2468880" cy="36576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l"/>
            <a:r>
              <a:rPr sz="1500" b="1">
                <a:solidFill>
                  <a:srgbClr val="1F273A"/>
                </a:solidFill>
                <a:latin typeface="Aptos"/>
              </a:rPr>
              <a:t>NOS COMPROMETEMOS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9144000" y="3502152"/>
            <a:ext cx="2560320" cy="32004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l"/>
            <a:r>
              <a:rPr sz="1200" b="0">
                <a:solidFill>
                  <a:srgbClr val="5F636E"/>
                </a:solidFill>
                <a:latin typeface="Aptos"/>
              </a:rPr>
              <a:t>Retención</a:t>
            </a:r>
          </a:p>
        </p:txBody>
      </p:sp>
      <p:sp>
        <p:nvSpPr>
          <p:cNvPr id="23" name="Rounded Rectangle 22"/>
          <p:cNvSpPr/>
          <p:nvPr/>
        </p:nvSpPr>
        <p:spPr>
          <a:xfrm>
            <a:off x="731520" y="4480560"/>
            <a:ext cx="640080" cy="438912"/>
          </a:xfrm>
          <a:prstGeom prst="roundRect">
            <a:avLst/>
          </a:prstGeom>
          <a:solidFill>
            <a:srgbClr val="1F273A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1400" b="1">
                <a:solidFill>
                  <a:srgbClr val="FFFFFF"/>
                </a:solidFill>
                <a:latin typeface="Aptos"/>
              </a:rPr>
              <a:t>07</a:t>
            </a:r>
          </a:p>
        </p:txBody>
      </p:sp>
      <p:sp>
        <p:nvSpPr>
          <p:cNvPr id="24" name="TextBox 23"/>
          <p:cNvSpPr txBox="1"/>
          <p:nvPr/>
        </p:nvSpPr>
        <p:spPr>
          <a:xfrm>
            <a:off x="1645920" y="4462272"/>
            <a:ext cx="2468880" cy="36576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l"/>
            <a:r>
              <a:rPr sz="1500" b="1">
                <a:solidFill>
                  <a:srgbClr val="1F273A"/>
                </a:solidFill>
                <a:latin typeface="Aptos"/>
              </a:rPr>
              <a:t>NOS MOVEMOS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1645920" y="4828032"/>
            <a:ext cx="2560320" cy="32004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l"/>
            <a:r>
              <a:rPr sz="1200" b="0">
                <a:solidFill>
                  <a:srgbClr val="5F636E"/>
                </a:solidFill>
                <a:latin typeface="Aptos"/>
              </a:rPr>
              <a:t>Movilidad</a:t>
            </a:r>
          </a:p>
        </p:txBody>
      </p:sp>
      <p:sp>
        <p:nvSpPr>
          <p:cNvPr id="26" name="Rounded Rectangle 25"/>
          <p:cNvSpPr/>
          <p:nvPr/>
        </p:nvSpPr>
        <p:spPr>
          <a:xfrm>
            <a:off x="4480559" y="4480560"/>
            <a:ext cx="640080" cy="438912"/>
          </a:xfrm>
          <a:prstGeom prst="roundRect">
            <a:avLst/>
          </a:prstGeom>
          <a:solidFill>
            <a:srgbClr val="1F273A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1400" b="1">
                <a:solidFill>
                  <a:srgbClr val="FFFFFF"/>
                </a:solidFill>
                <a:latin typeface="Aptos"/>
              </a:rPr>
              <a:t>08</a:t>
            </a:r>
          </a:p>
        </p:txBody>
      </p:sp>
      <p:sp>
        <p:nvSpPr>
          <p:cNvPr id="27" name="TextBox 26"/>
          <p:cNvSpPr txBox="1"/>
          <p:nvPr/>
        </p:nvSpPr>
        <p:spPr>
          <a:xfrm>
            <a:off x="5394959" y="4462272"/>
            <a:ext cx="2468880" cy="36576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l"/>
            <a:r>
              <a:rPr sz="1500" b="1">
                <a:solidFill>
                  <a:srgbClr val="1F273A"/>
                </a:solidFill>
                <a:latin typeface="Aptos"/>
              </a:rPr>
              <a:t>NOS SEPARAMOS</a:t>
            </a:r>
          </a:p>
        </p:txBody>
      </p:sp>
      <p:sp>
        <p:nvSpPr>
          <p:cNvPr id="28" name="TextBox 27"/>
          <p:cNvSpPr txBox="1"/>
          <p:nvPr/>
        </p:nvSpPr>
        <p:spPr>
          <a:xfrm>
            <a:off x="5394959" y="4828032"/>
            <a:ext cx="2560320" cy="32004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l"/>
            <a:r>
              <a:rPr sz="1200" b="0">
                <a:solidFill>
                  <a:srgbClr val="5F636E"/>
                </a:solidFill>
                <a:latin typeface="Aptos"/>
              </a:rPr>
              <a:t>Offboarding</a:t>
            </a:r>
          </a:p>
        </p:txBody>
      </p:sp>
      <p:sp>
        <p:nvSpPr>
          <p:cNvPr id="29" name="Rounded Rectangle 28"/>
          <p:cNvSpPr/>
          <p:nvPr/>
        </p:nvSpPr>
        <p:spPr>
          <a:xfrm>
            <a:off x="8229600" y="4480560"/>
            <a:ext cx="640080" cy="438912"/>
          </a:xfrm>
          <a:prstGeom prst="roundRect">
            <a:avLst/>
          </a:prstGeom>
          <a:solidFill>
            <a:srgbClr val="1F273A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1400" b="1">
                <a:solidFill>
                  <a:srgbClr val="FFFFFF"/>
                </a:solidFill>
                <a:latin typeface="Aptos"/>
              </a:rPr>
              <a:t>09</a:t>
            </a:r>
          </a:p>
        </p:txBody>
      </p:sp>
      <p:sp>
        <p:nvSpPr>
          <p:cNvPr id="30" name="TextBox 29"/>
          <p:cNvSpPr txBox="1"/>
          <p:nvPr/>
        </p:nvSpPr>
        <p:spPr>
          <a:xfrm>
            <a:off x="9144000" y="4462272"/>
            <a:ext cx="2468880" cy="36576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l"/>
            <a:r>
              <a:rPr sz="1500" b="1">
                <a:solidFill>
                  <a:srgbClr val="1F273A"/>
                </a:solidFill>
                <a:latin typeface="Aptos"/>
              </a:rPr>
              <a:t>SEGUIMOS EN CONTACTO</a:t>
            </a:r>
          </a:p>
        </p:txBody>
      </p:sp>
      <p:sp>
        <p:nvSpPr>
          <p:cNvPr id="31" name="TextBox 30"/>
          <p:cNvSpPr txBox="1"/>
          <p:nvPr/>
        </p:nvSpPr>
        <p:spPr>
          <a:xfrm>
            <a:off x="9144000" y="4828032"/>
            <a:ext cx="2560320" cy="32004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l"/>
            <a:r>
              <a:rPr sz="1200" b="0">
                <a:solidFill>
                  <a:srgbClr val="5F636E"/>
                </a:solidFill>
                <a:latin typeface="Aptos"/>
              </a:rPr>
              <a:t>Alumni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n 2">
            <a:extLst>
              <a:ext uri="{FF2B5EF4-FFF2-40B4-BE49-F238E27FC236}">
                <a16:creationId xmlns:a16="http://schemas.microsoft.com/office/drawing/2014/main" id="{68989884-E5DC-8C5A-1184-9EE7600943B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8658" y="0"/>
            <a:ext cx="11936361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70456540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AF7F2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Rounded Rectangle 2"/>
          <p:cNvSpPr/>
          <p:nvPr/>
        </p:nvSpPr>
        <p:spPr>
          <a:xfrm>
            <a:off x="685800" y="502920"/>
            <a:ext cx="1234440" cy="438912"/>
          </a:xfrm>
          <a:prstGeom prst="roundRect">
            <a:avLst/>
          </a:prstGeom>
          <a:solidFill>
            <a:srgbClr val="E1688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1400" b="1">
                <a:solidFill>
                  <a:srgbClr val="FFFFFF"/>
                </a:solidFill>
                <a:latin typeface="Aptos"/>
              </a:rPr>
              <a:t>FASE 1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85800" y="1143000"/>
            <a:ext cx="7132320" cy="73152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l"/>
            <a:r>
              <a:rPr sz="3100" b="1">
                <a:solidFill>
                  <a:srgbClr val="1F273A"/>
                </a:solidFill>
                <a:latin typeface="Aptos"/>
              </a:rPr>
              <a:t>EL MATCH — “Me interesas”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685800" y="1874519"/>
            <a:ext cx="7132320" cy="50292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l"/>
            <a:r>
              <a:rPr sz="1900" b="1">
                <a:solidFill>
                  <a:srgbClr val="E1688B"/>
                </a:solidFill>
                <a:latin typeface="Aptos"/>
              </a:rPr>
              <a:t>ATRACCIÓN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85800" y="2560320"/>
            <a:ext cx="10424160" cy="6858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l"/>
            <a:r>
              <a:rPr sz="2300" b="0">
                <a:solidFill>
                  <a:srgbClr val="1F273A"/>
                </a:solidFill>
                <a:latin typeface="Aptos"/>
              </a:rPr>
              <a:t>Antes de contratarte, tengo que conseguir que quieras tener una cita conmigo.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868680" y="3429000"/>
            <a:ext cx="10149840" cy="438912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l"/>
            <a:r>
              <a:rPr sz="1700" b="0">
                <a:solidFill>
                  <a:srgbClr val="5F636E"/>
                </a:solidFill>
                <a:latin typeface="Aptos"/>
              </a:rPr>
              <a:t>• Employer Branding y reputación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868680" y="3904487"/>
            <a:ext cx="10149840" cy="438912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l"/>
            <a:r>
              <a:rPr sz="1700" b="0">
                <a:solidFill>
                  <a:srgbClr val="5F636E"/>
                </a:solidFill>
                <a:latin typeface="Aptos"/>
              </a:rPr>
              <a:t>• Propuesta de valor al empleado (EVP)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868680" y="4379975"/>
            <a:ext cx="10149840" cy="438912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l"/>
            <a:r>
              <a:rPr sz="1700" b="0">
                <a:solidFill>
                  <a:srgbClr val="5F636E"/>
                </a:solidFill>
                <a:latin typeface="Aptos"/>
              </a:rPr>
              <a:t>• Redes, canales de talento y experiencia del candidato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713232" y="6355080"/>
            <a:ext cx="4572000" cy="27432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l"/>
            <a:r>
              <a:rPr sz="1000" b="1">
                <a:solidFill>
                  <a:srgbClr val="5F636E"/>
                </a:solidFill>
                <a:latin typeface="Aptos"/>
              </a:rPr>
              <a:t>EMPLOYEE LIFECYCLE × RELACIONES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n 2">
            <a:extLst>
              <a:ext uri="{FF2B5EF4-FFF2-40B4-BE49-F238E27FC236}">
                <a16:creationId xmlns:a16="http://schemas.microsoft.com/office/drawing/2014/main" id="{46F0AC71-127B-6F4A-4522-D5E9CB0E3C9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707922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46228429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AF7F2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Rounded Rectangle 2"/>
          <p:cNvSpPr/>
          <p:nvPr/>
        </p:nvSpPr>
        <p:spPr>
          <a:xfrm>
            <a:off x="685800" y="502920"/>
            <a:ext cx="1234440" cy="438912"/>
          </a:xfrm>
          <a:prstGeom prst="roundRect">
            <a:avLst/>
          </a:prstGeom>
          <a:solidFill>
            <a:srgbClr val="E1688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1400" b="1">
                <a:solidFill>
                  <a:srgbClr val="FFFFFF"/>
                </a:solidFill>
                <a:latin typeface="Aptos"/>
              </a:rPr>
              <a:t>FASE 2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85800" y="1143000"/>
            <a:ext cx="7132320" cy="73152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l"/>
            <a:r>
              <a:rPr sz="3100" b="1">
                <a:solidFill>
                  <a:srgbClr val="1F273A"/>
                </a:solidFill>
                <a:latin typeface="Aptos"/>
              </a:rPr>
              <a:t>LA PRIMERA CITA — “Vamos a conocernos”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685800" y="1874519"/>
            <a:ext cx="7132320" cy="50292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l"/>
            <a:r>
              <a:rPr sz="1900" b="1">
                <a:solidFill>
                  <a:srgbClr val="E1688B"/>
                </a:solidFill>
                <a:latin typeface="Aptos"/>
              </a:rPr>
              <a:t>SELECCIÓN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85800" y="2560320"/>
            <a:ext cx="10424160" cy="6858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l"/>
            <a:r>
              <a:rPr sz="2300" b="0">
                <a:solidFill>
                  <a:srgbClr val="1F273A"/>
                </a:solidFill>
                <a:latin typeface="Aptos"/>
              </a:rPr>
              <a:t>La entrevista no es un interrogatorio: los dos tienen que decidir si quieren seguir.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868680" y="3429000"/>
            <a:ext cx="10149840" cy="438912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l"/>
            <a:r>
              <a:rPr sz="1700" b="0">
                <a:solidFill>
                  <a:srgbClr val="5F636E"/>
                </a:solidFill>
                <a:latin typeface="Aptos"/>
              </a:rPr>
              <a:t>• Entrevistas y evaluación por competencias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868680" y="3904487"/>
            <a:ext cx="10149840" cy="438912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l"/>
            <a:r>
              <a:rPr sz="1700" b="0">
                <a:solidFill>
                  <a:srgbClr val="5F636E"/>
                </a:solidFill>
                <a:latin typeface="Aptos"/>
              </a:rPr>
              <a:t>• Encaje con el puesto y la cultura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868680" y="4379975"/>
            <a:ext cx="10149840" cy="438912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l"/>
            <a:r>
              <a:rPr sz="1700" b="0">
                <a:solidFill>
                  <a:srgbClr val="5F636E"/>
                </a:solidFill>
                <a:latin typeface="Aptos"/>
              </a:rPr>
              <a:t>• Expectativas mutuas y transparencia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713232" y="6355080"/>
            <a:ext cx="4572000" cy="27432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l"/>
            <a:r>
              <a:rPr sz="1000" b="1">
                <a:solidFill>
                  <a:srgbClr val="5F636E"/>
                </a:solidFill>
                <a:latin typeface="Aptos"/>
              </a:rPr>
              <a:t>EMPLOYEE LIFECYCLE × RELACIONES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n 2">
            <a:extLst>
              <a:ext uri="{FF2B5EF4-FFF2-40B4-BE49-F238E27FC236}">
                <a16:creationId xmlns:a16="http://schemas.microsoft.com/office/drawing/2014/main" id="{8CEB6B58-0152-C2E8-348E-AE81124A413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-137652" y="0"/>
            <a:ext cx="12329652" cy="686208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59548021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AF7F2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Rounded Rectangle 2"/>
          <p:cNvSpPr/>
          <p:nvPr/>
        </p:nvSpPr>
        <p:spPr>
          <a:xfrm>
            <a:off x="685800" y="502920"/>
            <a:ext cx="1234440" cy="438912"/>
          </a:xfrm>
          <a:prstGeom prst="roundRect">
            <a:avLst/>
          </a:prstGeom>
          <a:solidFill>
            <a:srgbClr val="E1688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1400" b="1">
                <a:solidFill>
                  <a:srgbClr val="FFFFFF"/>
                </a:solidFill>
                <a:latin typeface="Aptos"/>
              </a:rPr>
              <a:t>FASE 3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85800" y="1143000"/>
            <a:ext cx="7132320" cy="73152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l"/>
            <a:r>
              <a:rPr sz="3100" b="1">
                <a:solidFill>
                  <a:srgbClr val="1F273A"/>
                </a:solidFill>
                <a:latin typeface="Aptos"/>
              </a:rPr>
              <a:t>EMPEZAMOS A SALIR — “Probemos”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685800" y="1874519"/>
            <a:ext cx="7132320" cy="50292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l"/>
            <a:r>
              <a:rPr sz="1900" b="1">
                <a:solidFill>
                  <a:srgbClr val="E1688B"/>
                </a:solidFill>
                <a:latin typeface="Aptos"/>
              </a:rPr>
              <a:t>ONBOARDING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85800" y="2560320"/>
            <a:ext cx="10424160" cy="6858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l"/>
            <a:r>
              <a:rPr sz="2300" b="0">
                <a:solidFill>
                  <a:srgbClr val="1F273A"/>
                </a:solidFill>
                <a:latin typeface="Aptos"/>
              </a:rPr>
              <a:t>La luna de miel inicial: la primera impresión puede marcar toda la relación.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868680" y="3429000"/>
            <a:ext cx="10149840" cy="438912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l"/>
            <a:r>
              <a:rPr sz="1700" b="0">
                <a:solidFill>
                  <a:srgbClr val="5F636E"/>
                </a:solidFill>
                <a:latin typeface="Aptos"/>
              </a:rPr>
              <a:t>• Acogida, cultura y equipo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868680" y="3904487"/>
            <a:ext cx="10149840" cy="438912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l"/>
            <a:r>
              <a:rPr sz="1700" b="0">
                <a:solidFill>
                  <a:srgbClr val="5F636E"/>
                </a:solidFill>
                <a:latin typeface="Aptos"/>
              </a:rPr>
              <a:t>• Formación inicial y buddy/mentor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868680" y="4379975"/>
            <a:ext cx="10149840" cy="438912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l"/>
            <a:r>
              <a:rPr sz="1700" b="0">
                <a:solidFill>
                  <a:srgbClr val="5F636E"/>
                </a:solidFill>
                <a:latin typeface="Aptos"/>
              </a:rPr>
              <a:t>• Plan de 30–60–90 días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713232" y="6355080"/>
            <a:ext cx="4572000" cy="27432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l"/>
            <a:r>
              <a:rPr sz="1000" b="1">
                <a:solidFill>
                  <a:srgbClr val="5F636E"/>
                </a:solidFill>
                <a:latin typeface="Aptos"/>
              </a:rPr>
              <a:t>EMPLOYEE LIFECYCLE × RELACIONES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n 4">
            <a:extLst>
              <a:ext uri="{FF2B5EF4-FFF2-40B4-BE49-F238E27FC236}">
                <a16:creationId xmlns:a16="http://schemas.microsoft.com/office/drawing/2014/main" id="{BFDD922A-0AD2-0866-8CE4-53A5F413EDA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300155" cy="685799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01949237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AF7F2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Rounded Rectangle 2"/>
          <p:cNvSpPr/>
          <p:nvPr/>
        </p:nvSpPr>
        <p:spPr>
          <a:xfrm>
            <a:off x="685800" y="502920"/>
            <a:ext cx="1234440" cy="438912"/>
          </a:xfrm>
          <a:prstGeom prst="roundRect">
            <a:avLst/>
          </a:prstGeom>
          <a:solidFill>
            <a:srgbClr val="E1688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1400" b="1">
                <a:solidFill>
                  <a:srgbClr val="FFFFFF"/>
                </a:solidFill>
                <a:latin typeface="Aptos"/>
              </a:rPr>
              <a:t>FASE 4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85800" y="1143000"/>
            <a:ext cx="7132320" cy="73152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l"/>
            <a:r>
              <a:rPr sz="3100" b="1">
                <a:solidFill>
                  <a:srgbClr val="1F273A"/>
                </a:solidFill>
                <a:latin typeface="Aptos"/>
              </a:rPr>
              <a:t>NOS HACEMOS NOVIOS — “Ya somos un equipo”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685800" y="1874519"/>
            <a:ext cx="7132320" cy="50292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l"/>
            <a:r>
              <a:rPr sz="1900" b="1">
                <a:solidFill>
                  <a:srgbClr val="E1688B"/>
                </a:solidFill>
                <a:latin typeface="Aptos"/>
              </a:rPr>
              <a:t>COMPROMISO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85800" y="2560320"/>
            <a:ext cx="10424160" cy="6858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l"/>
            <a:r>
              <a:rPr sz="2300" b="0">
                <a:solidFill>
                  <a:srgbClr val="1F273A"/>
                </a:solidFill>
                <a:latin typeface="Aptos"/>
              </a:rPr>
              <a:t>El reto: que el empleado deje de mirar otras empresas.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868680" y="3429000"/>
            <a:ext cx="10149840" cy="438912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l"/>
            <a:r>
              <a:rPr sz="1700" b="0">
                <a:solidFill>
                  <a:srgbClr val="5F636E"/>
                </a:solidFill>
                <a:latin typeface="Aptos"/>
              </a:rPr>
              <a:t>• Engagement y clima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868680" y="3904487"/>
            <a:ext cx="10149840" cy="438912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l"/>
            <a:r>
              <a:rPr sz="1700" b="0">
                <a:solidFill>
                  <a:srgbClr val="5F636E"/>
                </a:solidFill>
                <a:latin typeface="Aptos"/>
              </a:rPr>
              <a:t>• Liderazgo y comunicación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868680" y="4379975"/>
            <a:ext cx="10149840" cy="438912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l"/>
            <a:r>
              <a:rPr sz="1700" b="0">
                <a:solidFill>
                  <a:srgbClr val="5F636E"/>
                </a:solidFill>
                <a:latin typeface="Aptos"/>
              </a:rPr>
              <a:t>• Reconocimiento, bienestar y experiencia del empleado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713232" y="6355080"/>
            <a:ext cx="4572000" cy="27432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l"/>
            <a:r>
              <a:rPr sz="1000" b="1">
                <a:solidFill>
                  <a:srgbClr val="5F636E"/>
                </a:solidFill>
                <a:latin typeface="Aptos"/>
              </a:rPr>
              <a:t>EMPLOYEE LIFECYCLE × RELACIONES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n 2">
            <a:extLst>
              <a:ext uri="{FF2B5EF4-FFF2-40B4-BE49-F238E27FC236}">
                <a16:creationId xmlns:a16="http://schemas.microsoft.com/office/drawing/2014/main" id="{0654DC5C-7658-7FDC-EF47-8779E882C5E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" y="-11971"/>
            <a:ext cx="12192000" cy="686997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90817544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AF7F2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Rounded Rectangle 2"/>
          <p:cNvSpPr/>
          <p:nvPr/>
        </p:nvSpPr>
        <p:spPr>
          <a:xfrm>
            <a:off x="685800" y="502920"/>
            <a:ext cx="1234440" cy="438912"/>
          </a:xfrm>
          <a:prstGeom prst="roundRect">
            <a:avLst/>
          </a:prstGeom>
          <a:solidFill>
            <a:srgbClr val="E1688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1400" b="1">
                <a:solidFill>
                  <a:srgbClr val="FFFFFF"/>
                </a:solidFill>
                <a:latin typeface="Aptos"/>
              </a:rPr>
              <a:t>FASE 5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85800" y="1143000"/>
            <a:ext cx="7132320" cy="73152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l"/>
            <a:r>
              <a:rPr sz="3100" b="1">
                <a:solidFill>
                  <a:srgbClr val="1F273A"/>
                </a:solidFill>
                <a:latin typeface="Aptos"/>
              </a:rPr>
              <a:t>CONVIVIMOS — “Ahora empieza la vida real”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685800" y="1874519"/>
            <a:ext cx="7132320" cy="50292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l"/>
            <a:r>
              <a:rPr sz="1900" b="1">
                <a:solidFill>
                  <a:srgbClr val="E1688B"/>
                </a:solidFill>
                <a:latin typeface="Aptos"/>
              </a:rPr>
              <a:t>DESARROLLO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85800" y="2560320"/>
            <a:ext cx="10424160" cy="6858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l"/>
            <a:r>
              <a:rPr sz="2300" b="0">
                <a:solidFill>
                  <a:srgbClr val="1F273A"/>
                </a:solidFill>
                <a:latin typeface="Aptos"/>
              </a:rPr>
              <a:t>Una relación que no evoluciona acaba estancándose.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868680" y="3429000"/>
            <a:ext cx="10149840" cy="438912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l"/>
            <a:r>
              <a:rPr sz="1700" b="0">
                <a:solidFill>
                  <a:srgbClr val="5F636E"/>
                </a:solidFill>
                <a:latin typeface="Aptos"/>
              </a:rPr>
              <a:t>• Formación y desarrollo profesional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868680" y="3904487"/>
            <a:ext cx="10149840" cy="438912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l"/>
            <a:r>
              <a:rPr sz="1700" b="0">
                <a:solidFill>
                  <a:srgbClr val="5F636E"/>
                </a:solidFill>
                <a:latin typeface="Aptos"/>
              </a:rPr>
              <a:t>• Feedback y desempeño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868680" y="4379975"/>
            <a:ext cx="10149840" cy="438912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l"/>
            <a:r>
              <a:rPr sz="1700" b="0">
                <a:solidFill>
                  <a:srgbClr val="5F636E"/>
                </a:solidFill>
                <a:latin typeface="Aptos"/>
              </a:rPr>
              <a:t>• Carrera, talento y sucesión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713232" y="6355080"/>
            <a:ext cx="4572000" cy="27432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l"/>
            <a:r>
              <a:rPr sz="1000" b="1">
                <a:solidFill>
                  <a:srgbClr val="5F636E"/>
                </a:solidFill>
                <a:latin typeface="Aptos"/>
              </a:rPr>
              <a:t>EMPLOYEE LIFECYCLE × RELACIONES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n 2">
            <a:extLst>
              <a:ext uri="{FF2B5EF4-FFF2-40B4-BE49-F238E27FC236}">
                <a16:creationId xmlns:a16="http://schemas.microsoft.com/office/drawing/2014/main" id="{EAA59493-C10C-0DE6-6B5D-9C26C8162EF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-88489" y="1"/>
            <a:ext cx="1228049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26320457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AF7F2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Rounded Rectangle 2"/>
          <p:cNvSpPr/>
          <p:nvPr/>
        </p:nvSpPr>
        <p:spPr>
          <a:xfrm>
            <a:off x="685800" y="502920"/>
            <a:ext cx="1234440" cy="438912"/>
          </a:xfrm>
          <a:prstGeom prst="roundRect">
            <a:avLst/>
          </a:prstGeom>
          <a:solidFill>
            <a:srgbClr val="E1688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1400" b="1">
                <a:solidFill>
                  <a:srgbClr val="FFFFFF"/>
                </a:solidFill>
                <a:latin typeface="Aptos"/>
              </a:rPr>
              <a:t>FASE 6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85800" y="1143000"/>
            <a:ext cx="7132320" cy="73152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l"/>
            <a:r>
              <a:rPr sz="3100" b="1">
                <a:solidFill>
                  <a:srgbClr val="1F273A"/>
                </a:solidFill>
                <a:latin typeface="Aptos"/>
              </a:rPr>
              <a:t>NOS COMPROMETEMOS — “Quiero seguir contigo”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685800" y="1874519"/>
            <a:ext cx="7132320" cy="50292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l"/>
            <a:r>
              <a:rPr sz="1900" b="1">
                <a:solidFill>
                  <a:srgbClr val="E1688B"/>
                </a:solidFill>
                <a:latin typeface="Aptos"/>
              </a:rPr>
              <a:t>RETENCIÓN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85800" y="2560320"/>
            <a:ext cx="10424160" cy="6858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l"/>
            <a:r>
              <a:rPr sz="2300" b="0">
                <a:solidFill>
                  <a:srgbClr val="1F273A"/>
                </a:solidFill>
                <a:latin typeface="Aptos"/>
              </a:rPr>
              <a:t>La retención no empieza cuando alguien presenta la dimisión. Empieza mucho antes.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868680" y="3429000"/>
            <a:ext cx="10149840" cy="438912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l"/>
            <a:r>
              <a:rPr sz="1700" b="0">
                <a:solidFill>
                  <a:srgbClr val="5F636E"/>
                </a:solidFill>
                <a:latin typeface="Aptos"/>
              </a:rPr>
              <a:t>• Retribución y beneficios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868680" y="3904487"/>
            <a:ext cx="10149840" cy="438912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l"/>
            <a:r>
              <a:rPr sz="1700" b="0">
                <a:solidFill>
                  <a:srgbClr val="5F636E"/>
                </a:solidFill>
                <a:latin typeface="Aptos"/>
              </a:rPr>
              <a:t>• Conciliación, reconocimiento y oportunidades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868680" y="4379975"/>
            <a:ext cx="10149840" cy="438912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l"/>
            <a:r>
              <a:rPr sz="1700" b="0">
                <a:solidFill>
                  <a:srgbClr val="5F636E"/>
                </a:solidFill>
                <a:latin typeface="Aptos"/>
              </a:rPr>
              <a:t>• Escucha activa y prevención de la desconexión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713232" y="6355080"/>
            <a:ext cx="4572000" cy="27432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l"/>
            <a:r>
              <a:rPr sz="1000" b="1">
                <a:solidFill>
                  <a:srgbClr val="5F636E"/>
                </a:solidFill>
                <a:latin typeface="Aptos"/>
              </a:rPr>
              <a:t>EMPLOYEE LIFECYCLE × RELACIONES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n 2">
            <a:extLst>
              <a:ext uri="{FF2B5EF4-FFF2-40B4-BE49-F238E27FC236}">
                <a16:creationId xmlns:a16="http://schemas.microsoft.com/office/drawing/2014/main" id="{A408F5B4-1989-AB80-3B23-64D5CE048C7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"/>
            <a:ext cx="12191999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32935085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AF7F2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Rounded Rectangle 2"/>
          <p:cNvSpPr/>
          <p:nvPr/>
        </p:nvSpPr>
        <p:spPr>
          <a:xfrm>
            <a:off x="685800" y="502920"/>
            <a:ext cx="1234440" cy="438912"/>
          </a:xfrm>
          <a:prstGeom prst="roundRect">
            <a:avLst/>
          </a:prstGeom>
          <a:solidFill>
            <a:srgbClr val="E1688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1400" b="1">
                <a:solidFill>
                  <a:srgbClr val="FFFFFF"/>
                </a:solidFill>
                <a:latin typeface="Aptos"/>
              </a:rPr>
              <a:t>FASE 7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85800" y="1143000"/>
            <a:ext cx="7132320" cy="73152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l"/>
            <a:r>
              <a:rPr sz="3100" b="1">
                <a:solidFill>
                  <a:srgbClr val="1F273A"/>
                </a:solidFill>
                <a:latin typeface="Aptos"/>
              </a:rPr>
              <a:t>NOS CAMBIAMOS DE CASA — “Quiero algo diferente”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685800" y="1874519"/>
            <a:ext cx="7132320" cy="50292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l"/>
            <a:r>
              <a:rPr sz="1900" b="1">
                <a:solidFill>
                  <a:srgbClr val="E1688B"/>
                </a:solidFill>
                <a:latin typeface="Aptos"/>
              </a:rPr>
              <a:t>MOVILIDAD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85800" y="2560320"/>
            <a:ext cx="10205038" cy="800219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l"/>
            <a:r>
              <a:rPr sz="2300" b="0" dirty="0">
                <a:solidFill>
                  <a:srgbClr val="1F273A"/>
                </a:solidFill>
                <a:latin typeface="Aptos"/>
              </a:rPr>
              <a:t>Antes de </a:t>
            </a:r>
            <a:r>
              <a:rPr sz="2300" b="0" dirty="0" err="1">
                <a:solidFill>
                  <a:srgbClr val="1F273A"/>
                </a:solidFill>
                <a:latin typeface="Aptos"/>
              </a:rPr>
              <a:t>perder</a:t>
            </a:r>
            <a:r>
              <a:rPr sz="2300" b="0" dirty="0">
                <a:solidFill>
                  <a:srgbClr val="1F273A"/>
                </a:solidFill>
                <a:latin typeface="Aptos"/>
              </a:rPr>
              <a:t> </a:t>
            </a:r>
            <a:r>
              <a:rPr sz="2300" b="0" dirty="0" err="1">
                <a:solidFill>
                  <a:srgbClr val="1F273A"/>
                </a:solidFill>
                <a:latin typeface="Aptos"/>
              </a:rPr>
              <a:t>talento</a:t>
            </a:r>
            <a:r>
              <a:rPr sz="2300" b="0" dirty="0">
                <a:solidFill>
                  <a:srgbClr val="1F273A"/>
                </a:solidFill>
                <a:latin typeface="Aptos"/>
              </a:rPr>
              <a:t>, </a:t>
            </a:r>
            <a:r>
              <a:rPr sz="2300" b="0" dirty="0" err="1">
                <a:solidFill>
                  <a:srgbClr val="1F273A"/>
                </a:solidFill>
                <a:latin typeface="Aptos"/>
              </a:rPr>
              <a:t>preguntémonos</a:t>
            </a:r>
            <a:r>
              <a:rPr sz="2300" b="0" dirty="0">
                <a:solidFill>
                  <a:srgbClr val="1F273A"/>
                </a:solidFill>
                <a:latin typeface="Aptos"/>
              </a:rPr>
              <a:t> </a:t>
            </a:r>
            <a:r>
              <a:rPr sz="2300" b="0" dirty="0" err="1">
                <a:solidFill>
                  <a:srgbClr val="1F273A"/>
                </a:solidFill>
                <a:latin typeface="Aptos"/>
              </a:rPr>
              <a:t>si</a:t>
            </a:r>
            <a:r>
              <a:rPr sz="2300" b="0" dirty="0">
                <a:solidFill>
                  <a:srgbClr val="1F273A"/>
                </a:solidFill>
                <a:latin typeface="Aptos"/>
              </a:rPr>
              <a:t> </a:t>
            </a:r>
            <a:r>
              <a:rPr sz="2300" b="0" dirty="0" err="1">
                <a:solidFill>
                  <a:srgbClr val="1F273A"/>
                </a:solidFill>
                <a:latin typeface="Aptos"/>
              </a:rPr>
              <a:t>podemos</a:t>
            </a:r>
            <a:r>
              <a:rPr sz="2300" b="0" dirty="0">
                <a:solidFill>
                  <a:srgbClr val="1F273A"/>
                </a:solidFill>
                <a:latin typeface="Aptos"/>
              </a:rPr>
              <a:t> </a:t>
            </a:r>
            <a:r>
              <a:rPr sz="2300" b="0" dirty="0" err="1">
                <a:solidFill>
                  <a:srgbClr val="1F273A"/>
                </a:solidFill>
                <a:latin typeface="Aptos"/>
              </a:rPr>
              <a:t>ofrecerle</a:t>
            </a:r>
            <a:r>
              <a:rPr sz="2300" b="0" dirty="0">
                <a:solidFill>
                  <a:srgbClr val="1F273A"/>
                </a:solidFill>
                <a:latin typeface="Aptos"/>
              </a:rPr>
              <a:t> </a:t>
            </a:r>
            <a:r>
              <a:rPr sz="2300" b="0" dirty="0" err="1">
                <a:solidFill>
                  <a:srgbClr val="1F273A"/>
                </a:solidFill>
                <a:latin typeface="Aptos"/>
              </a:rPr>
              <a:t>una</a:t>
            </a:r>
            <a:r>
              <a:rPr sz="2300" b="0" dirty="0">
                <a:solidFill>
                  <a:srgbClr val="1F273A"/>
                </a:solidFill>
                <a:latin typeface="Aptos"/>
              </a:rPr>
              <a:t> </a:t>
            </a:r>
            <a:r>
              <a:rPr sz="2300" b="0" dirty="0" err="1">
                <a:solidFill>
                  <a:srgbClr val="1F273A"/>
                </a:solidFill>
                <a:latin typeface="Aptos"/>
              </a:rPr>
              <a:t>nueva</a:t>
            </a:r>
            <a:r>
              <a:rPr sz="2300" b="0" dirty="0">
                <a:solidFill>
                  <a:srgbClr val="1F273A"/>
                </a:solidFill>
                <a:latin typeface="Aptos"/>
              </a:rPr>
              <a:t> </a:t>
            </a:r>
            <a:r>
              <a:rPr sz="2300" b="0" dirty="0" err="1">
                <a:solidFill>
                  <a:srgbClr val="1F273A"/>
                </a:solidFill>
                <a:latin typeface="Aptos"/>
              </a:rPr>
              <a:t>etapa</a:t>
            </a:r>
            <a:endParaRPr lang="es-ES" sz="2300" b="0" dirty="0">
              <a:solidFill>
                <a:srgbClr val="1F273A"/>
              </a:solidFill>
              <a:latin typeface="Aptos"/>
            </a:endParaRPr>
          </a:p>
          <a:p>
            <a:pPr algn="l"/>
            <a:r>
              <a:rPr sz="2300" b="0" dirty="0" err="1">
                <a:solidFill>
                  <a:srgbClr val="1F273A"/>
                </a:solidFill>
                <a:latin typeface="Aptos"/>
              </a:rPr>
              <a:t>dentro</a:t>
            </a:r>
            <a:r>
              <a:rPr sz="2300" b="0" dirty="0">
                <a:solidFill>
                  <a:srgbClr val="1F273A"/>
                </a:solidFill>
                <a:latin typeface="Aptos"/>
              </a:rPr>
              <a:t> de la </a:t>
            </a:r>
            <a:r>
              <a:rPr sz="2300" b="0" dirty="0" err="1">
                <a:solidFill>
                  <a:srgbClr val="1F273A"/>
                </a:solidFill>
                <a:latin typeface="Aptos"/>
              </a:rPr>
              <a:t>organización</a:t>
            </a:r>
            <a:r>
              <a:rPr sz="2300" b="0" dirty="0">
                <a:solidFill>
                  <a:srgbClr val="1F273A"/>
                </a:solidFill>
                <a:latin typeface="Aptos"/>
              </a:rPr>
              <a:t>.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868680" y="3429000"/>
            <a:ext cx="10149840" cy="438912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l"/>
            <a:r>
              <a:rPr sz="1700" b="0">
                <a:solidFill>
                  <a:srgbClr val="5F636E"/>
                </a:solidFill>
                <a:latin typeface="Aptos"/>
              </a:rPr>
              <a:t>• Promoción y movilidad interna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868680" y="3904487"/>
            <a:ext cx="10149840" cy="438912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l"/>
            <a:r>
              <a:rPr sz="1700" b="0">
                <a:solidFill>
                  <a:srgbClr val="5F636E"/>
                </a:solidFill>
                <a:latin typeface="Aptos"/>
              </a:rPr>
              <a:t>• Cambios de departamento o responsabilidades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868680" y="4379975"/>
            <a:ext cx="10149840" cy="438912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l"/>
            <a:r>
              <a:rPr sz="1700" b="0">
                <a:solidFill>
                  <a:srgbClr val="5F636E"/>
                </a:solidFill>
                <a:latin typeface="Aptos"/>
              </a:rPr>
              <a:t>• Carrera vertical y horizontal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713232" y="6355080"/>
            <a:ext cx="4572000" cy="27432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l"/>
            <a:r>
              <a:rPr sz="1000" b="1">
                <a:solidFill>
                  <a:srgbClr val="5F636E"/>
                </a:solidFill>
                <a:latin typeface="Aptos"/>
              </a:rPr>
              <a:t>EMPLOYEE LIFECYCLE × RELACIONES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n 2">
            <a:extLst>
              <a:ext uri="{FF2B5EF4-FFF2-40B4-BE49-F238E27FC236}">
                <a16:creationId xmlns:a16="http://schemas.microsoft.com/office/drawing/2014/main" id="{E8119000-ED78-9684-7920-C410A49ECC6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59173410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AF7F2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Rounded Rectangle 2"/>
          <p:cNvSpPr/>
          <p:nvPr/>
        </p:nvSpPr>
        <p:spPr>
          <a:xfrm>
            <a:off x="685800" y="502920"/>
            <a:ext cx="1234440" cy="438912"/>
          </a:xfrm>
          <a:prstGeom prst="roundRect">
            <a:avLst/>
          </a:prstGeom>
          <a:solidFill>
            <a:srgbClr val="E1688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1400" b="1">
                <a:solidFill>
                  <a:srgbClr val="FFFFFF"/>
                </a:solidFill>
                <a:latin typeface="Aptos"/>
              </a:rPr>
              <a:t>FASE 8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85800" y="1143000"/>
            <a:ext cx="7132320" cy="73152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l"/>
            <a:r>
              <a:rPr sz="3100" b="1">
                <a:solidFill>
                  <a:srgbClr val="1F273A"/>
                </a:solidFill>
                <a:latin typeface="Aptos"/>
              </a:rPr>
              <a:t>NOS SEPARAMOS — “Creo que deberíamos dejarlo”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685800" y="1874519"/>
            <a:ext cx="7132320" cy="50292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l"/>
            <a:r>
              <a:rPr sz="1900" b="1">
                <a:solidFill>
                  <a:srgbClr val="E1688B"/>
                </a:solidFill>
                <a:latin typeface="Aptos"/>
              </a:rPr>
              <a:t>OFFBOARDING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85800" y="2560320"/>
            <a:ext cx="10424160" cy="6858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l"/>
            <a:r>
              <a:rPr sz="2300" b="0">
                <a:solidFill>
                  <a:srgbClr val="1F273A"/>
                </a:solidFill>
                <a:latin typeface="Aptos"/>
              </a:rPr>
              <a:t>Una mala ruptura puede destruir años de buena relación.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868680" y="3429000"/>
            <a:ext cx="10149840" cy="438912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l"/>
            <a:r>
              <a:rPr sz="1700" b="0">
                <a:solidFill>
                  <a:srgbClr val="5F636E"/>
                </a:solidFill>
                <a:latin typeface="Aptos"/>
              </a:rPr>
              <a:t>• Dimisión, jubilación, despido o fin de contrato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868680" y="3904487"/>
            <a:ext cx="10149840" cy="438912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l"/>
            <a:r>
              <a:rPr sz="1700" b="0">
                <a:solidFill>
                  <a:srgbClr val="5F636E"/>
                </a:solidFill>
                <a:latin typeface="Aptos"/>
              </a:rPr>
              <a:t>• Entrevista de salida y transferencia de conocimiento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868680" y="4379975"/>
            <a:ext cx="10149840" cy="438912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l"/>
            <a:r>
              <a:rPr sz="1700" b="0">
                <a:solidFill>
                  <a:srgbClr val="5F636E"/>
                </a:solidFill>
                <a:latin typeface="Aptos"/>
              </a:rPr>
              <a:t>• Cuidar la experiencia hasta el último día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713232" y="6355080"/>
            <a:ext cx="4572000" cy="27432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l"/>
            <a:r>
              <a:rPr sz="1000" b="1">
                <a:solidFill>
                  <a:srgbClr val="5F636E"/>
                </a:solidFill>
                <a:latin typeface="Aptos"/>
              </a:rPr>
              <a:t>EMPLOYEE LIFECYCLE × RELACIONES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n 2">
            <a:extLst>
              <a:ext uri="{FF2B5EF4-FFF2-40B4-BE49-F238E27FC236}">
                <a16:creationId xmlns:a16="http://schemas.microsoft.com/office/drawing/2014/main" id="{9576E8DD-9387-C653-FAFA-F5DD2B83730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27670823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AF7F2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Rounded Rectangle 2"/>
          <p:cNvSpPr/>
          <p:nvPr/>
        </p:nvSpPr>
        <p:spPr>
          <a:xfrm>
            <a:off x="685800" y="502920"/>
            <a:ext cx="1234440" cy="438912"/>
          </a:xfrm>
          <a:prstGeom prst="roundRect">
            <a:avLst/>
          </a:prstGeom>
          <a:solidFill>
            <a:srgbClr val="E1688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1400" b="1">
                <a:solidFill>
                  <a:srgbClr val="FFFFFF"/>
                </a:solidFill>
                <a:latin typeface="Aptos"/>
              </a:rPr>
              <a:t>FASE 9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85800" y="1143000"/>
            <a:ext cx="7132320" cy="73152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l"/>
            <a:r>
              <a:rPr sz="3100" b="1">
                <a:solidFill>
                  <a:srgbClr val="1F273A"/>
                </a:solidFill>
                <a:latin typeface="Aptos"/>
              </a:rPr>
              <a:t>SEGUIMOS SIENDO AMIGOS — “No todo termina aquí”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685800" y="1874519"/>
            <a:ext cx="7132320" cy="50292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l"/>
            <a:r>
              <a:rPr sz="1900" b="1">
                <a:solidFill>
                  <a:srgbClr val="E1688B"/>
                </a:solidFill>
                <a:latin typeface="Aptos"/>
              </a:rPr>
              <a:t>ALUMNI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85800" y="2560320"/>
            <a:ext cx="10424160" cy="6858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l"/>
            <a:r>
              <a:rPr sz="2300" b="0">
                <a:solidFill>
                  <a:srgbClr val="1F273A"/>
                </a:solidFill>
                <a:latin typeface="Aptos"/>
              </a:rPr>
              <a:t>Una relación laboral puede terminar sin que termine el vínculo.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868680" y="3429000"/>
            <a:ext cx="10149840" cy="438912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l"/>
            <a:r>
              <a:rPr sz="1700" b="0">
                <a:solidFill>
                  <a:srgbClr val="5F636E"/>
                </a:solidFill>
                <a:latin typeface="Aptos"/>
              </a:rPr>
              <a:t>• Embajadores de marca y networking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868680" y="3904487"/>
            <a:ext cx="10149840" cy="438912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l"/>
            <a:r>
              <a:rPr sz="1700" b="0">
                <a:solidFill>
                  <a:srgbClr val="5F636E"/>
                </a:solidFill>
                <a:latin typeface="Aptos"/>
              </a:rPr>
              <a:t>• Clientes, proveedores o futuras oportunidades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868680" y="4379975"/>
            <a:ext cx="10149840" cy="438912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l"/>
            <a:r>
              <a:rPr sz="1700" b="0">
                <a:solidFill>
                  <a:srgbClr val="5F636E"/>
                </a:solidFill>
                <a:latin typeface="Aptos"/>
              </a:rPr>
              <a:t>• Posibles recontrataciones y comunidad alumni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713232" y="6355080"/>
            <a:ext cx="4572000" cy="27432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l"/>
            <a:r>
              <a:rPr sz="1000" b="1">
                <a:solidFill>
                  <a:srgbClr val="5F636E"/>
                </a:solidFill>
                <a:latin typeface="Aptos"/>
              </a:rPr>
              <a:t>EMPLOYEE LIFECYCLE × RELACIONES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n 4">
            <a:extLst>
              <a:ext uri="{FF2B5EF4-FFF2-40B4-BE49-F238E27FC236}">
                <a16:creationId xmlns:a16="http://schemas.microsoft.com/office/drawing/2014/main" id="{35EF1AA3-D3A7-D5F4-1CCE-EB47D25D323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-78658" y="0"/>
            <a:ext cx="12270658" cy="682529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53313140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Documento" ma:contentTypeID="0x010100685DBF2E82FE0549A032A92C333392F7" ma:contentTypeVersion="11" ma:contentTypeDescription="Crear nuevo documento." ma:contentTypeScope="" ma:versionID="1c7eaee39b6f40a4f32e1c0a37733f5e">
  <xsd:schema xmlns:xsd="http://www.w3.org/2001/XMLSchema" xmlns:xs="http://www.w3.org/2001/XMLSchema" xmlns:p="http://schemas.microsoft.com/office/2006/metadata/properties" xmlns:ns2="d62be930-5e71-4de5-9f31-ecccfecf5637" xmlns:ns3="f727f10b-ca72-4f50-8b3b-443c6544d64f" targetNamespace="http://schemas.microsoft.com/office/2006/metadata/properties" ma:root="true" ma:fieldsID="4109a3b0d867b55f686837e1d44731cd" ns2:_="" ns3:_="">
    <xsd:import namespace="d62be930-5e71-4de5-9f31-ecccfecf5637"/>
    <xsd:import namespace="f727f10b-ca72-4f50-8b3b-443c6544d64f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SearchProperties" minOccurs="0"/>
                <xsd:element ref="ns2:MediaServiceDateTaken" minOccurs="0"/>
                <xsd:element ref="ns2:MediaServiceGenerationTime" minOccurs="0"/>
                <xsd:element ref="ns2:MediaServiceEventHashCode" minOccurs="0"/>
                <xsd:element ref="ns2:MediaLengthInSeconds" minOccurs="0"/>
                <xsd:element ref="ns2:lcf76f155ced4ddcb4097134ff3c332f" minOccurs="0"/>
                <xsd:element ref="ns3:TaxCatchAll" minOccurs="0"/>
                <xsd:element ref="ns2:MediaServiceOCR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d62be930-5e71-4de5-9f31-ecccfecf5637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SearchProperties" ma:index="10" nillable="true" ma:displayName="MediaServiceSearchProperties" ma:hidden="true" ma:internalName="MediaServiceSearchProperties" ma:readOnly="true">
      <xsd:simpleType>
        <xsd:restriction base="dms:Note"/>
      </xsd:simpleType>
    </xsd:element>
    <xsd:element name="MediaServiceDateTaken" ma:index="11" nillable="true" ma:displayName="MediaServiceDateTaken" ma:hidden="true" ma:indexed="true" ma:internalName="MediaServiceDateTaken" ma:readOnly="true">
      <xsd:simpleType>
        <xsd:restriction base="dms:Text"/>
      </xsd:simpleType>
    </xsd:element>
    <xsd:element name="MediaServiceGenerationTime" ma:index="12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3" nillable="true" ma:displayName="MediaServiceEventHashCode" ma:hidden="true" ma:internalName="MediaServiceEventHashCode" ma:readOnly="true">
      <xsd:simpleType>
        <xsd:restriction base="dms:Text"/>
      </xsd:simpleType>
    </xsd:element>
    <xsd:element name="MediaLengthInSeconds" ma:index="14" nillable="true" ma:displayName="MediaLengthInSeconds" ma:hidden="true" ma:internalName="MediaLengthInSeconds" ma:readOnly="true">
      <xsd:simpleType>
        <xsd:restriction base="dms:Unknown"/>
      </xsd:simpleType>
    </xsd:element>
    <xsd:element name="lcf76f155ced4ddcb4097134ff3c332f" ma:index="16" nillable="true" ma:taxonomy="true" ma:internalName="lcf76f155ced4ddcb4097134ff3c332f" ma:taxonomyFieldName="MediaServiceImageTags" ma:displayName="Etiquetas de imagen" ma:readOnly="false" ma:fieldId="{5cf76f15-5ced-4ddc-b409-7134ff3c332f}" ma:taxonomyMulti="true" ma:sspId="0479a157-611b-413c-9a1f-d1e0a2449ad5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OCR" ma:index="18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f727f10b-ca72-4f50-8b3b-443c6544d64f" elementFormDefault="qualified">
    <xsd:import namespace="http://schemas.microsoft.com/office/2006/documentManagement/types"/>
    <xsd:import namespace="http://schemas.microsoft.com/office/infopath/2007/PartnerControls"/>
    <xsd:element name="TaxCatchAll" ma:index="17" nillable="true" ma:displayName="Taxonomy Catch All Column" ma:hidden="true" ma:list="{8ddaa607-077e-4a9b-8812-ca24d4f7c2c6}" ma:internalName="TaxCatchAll" ma:showField="CatchAllData" ma:web="f727f10b-ca72-4f50-8b3b-443c6544d64f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Tipo de contenido"/>
        <xsd:element ref="dc:title" minOccurs="0" maxOccurs="1" ma:index="4" ma:displayName="Título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lcf76f155ced4ddcb4097134ff3c332f xmlns="d62be930-5e71-4de5-9f31-ecccfecf5637">
      <Terms xmlns="http://schemas.microsoft.com/office/infopath/2007/PartnerControls"/>
    </lcf76f155ced4ddcb4097134ff3c332f>
    <TaxCatchAll xmlns="f727f10b-ca72-4f50-8b3b-443c6544d64f" xsi:nil="true"/>
  </documentManagement>
</p:properties>
</file>

<file path=customXml/itemProps1.xml><?xml version="1.0" encoding="utf-8"?>
<ds:datastoreItem xmlns:ds="http://schemas.openxmlformats.org/officeDocument/2006/customXml" ds:itemID="{5C595ED6-89F3-4789-8578-094D76B4533F}"/>
</file>

<file path=customXml/itemProps2.xml><?xml version="1.0" encoding="utf-8"?>
<ds:datastoreItem xmlns:ds="http://schemas.openxmlformats.org/officeDocument/2006/customXml" ds:itemID="{F0D6D6C8-6DE8-43F6-A00E-FF384A394E7E}"/>
</file>

<file path=customXml/itemProps3.xml><?xml version="1.0" encoding="utf-8"?>
<ds:datastoreItem xmlns:ds="http://schemas.openxmlformats.org/officeDocument/2006/customXml" ds:itemID="{9B936937-4058-4BB2-BD77-4A39487D4E82}"/>
</file>

<file path=docProps/app.xml><?xml version="1.0" encoding="utf-8"?>
<Properties xmlns="http://schemas.openxmlformats.org/officeDocument/2006/extended-properties" xmlns:vt="http://schemas.openxmlformats.org/officeDocument/2006/docPropsVTypes">
  <TotalTime>57</TotalTime>
  <Words>484</Words>
  <Application>Microsoft Office PowerPoint</Application>
  <PresentationFormat>Panorámica</PresentationFormat>
  <Paragraphs>103</Paragraphs>
  <Slides>21</Slides>
  <Notes>0</Notes>
  <HiddenSlides>0</HiddenSlides>
  <MMClips>0</MMClips>
  <ScaleCrop>false</ScaleCrop>
  <HeadingPairs>
    <vt:vector size="6" baseType="variant">
      <vt:variant>
        <vt:lpstr>Fuentes usadas</vt:lpstr>
      </vt:variant>
      <vt:variant>
        <vt:i4>4</vt:i4>
      </vt:variant>
      <vt:variant>
        <vt:lpstr>Tema</vt:lpstr>
      </vt:variant>
      <vt:variant>
        <vt:i4>1</vt:i4>
      </vt:variant>
      <vt:variant>
        <vt:lpstr>Títulos de diapositiva</vt:lpstr>
      </vt:variant>
      <vt:variant>
        <vt:i4>21</vt:i4>
      </vt:variant>
    </vt:vector>
  </HeadingPairs>
  <TitlesOfParts>
    <vt:vector size="26" baseType="lpstr">
      <vt:lpstr>Aptos</vt:lpstr>
      <vt:lpstr>Arial</vt:lpstr>
      <vt:lpstr>Bahnschrift SemiBold</vt:lpstr>
      <vt:lpstr>Calibri</vt:lpstr>
      <vt:lpstr>Office Theme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</vt:vector>
  </TitlesOfParts>
  <Manager/>
  <Company/>
  <LinksUpToDate>false</LinksUpToDate>
  <SharedDoc>false</SharedDoc>
  <HyperlinkBase/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>Luis De Sa Fernandez</dc:creator>
  <cp:keywords/>
  <dc:description>generated using python-pptx</dc:description>
  <cp:lastModifiedBy>Luis De Sa Fernandez</cp:lastModifiedBy>
  <cp:revision>17</cp:revision>
  <dcterms:created xsi:type="dcterms:W3CDTF">2013-01-27T09:14:16Z</dcterms:created>
  <dcterms:modified xsi:type="dcterms:W3CDTF">2026-09-06T11:54:48Z</dcterms:modified>
  <cp:category/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Order">
    <vt:r8>889200</vt:r8>
  </property>
  <property fmtid="{D5CDD505-2E9C-101B-9397-08002B2CF9AE}" pid="3" name="ContentTypeId">
    <vt:lpwstr>0x010100685DBF2E82FE0549A032A92C333392F7</vt:lpwstr>
  </property>
  <property fmtid="{D5CDD505-2E9C-101B-9397-08002B2CF9AE}" pid="4" name="_SourceUrl">
    <vt:lpwstr/>
  </property>
  <property fmtid="{D5CDD505-2E9C-101B-9397-08002B2CF9AE}" pid="5" name="_SharedFileIndex">
    <vt:lpwstr/>
  </property>
  <property fmtid="{D5CDD505-2E9C-101B-9397-08002B2CF9AE}" pid="6" name="ComplianceAssetId">
    <vt:lpwstr/>
  </property>
  <property fmtid="{D5CDD505-2E9C-101B-9397-08002B2CF9AE}" pid="7" name="_ExtendedDescription">
    <vt:lpwstr/>
  </property>
  <property fmtid="{D5CDD505-2E9C-101B-9397-08002B2CF9AE}" pid="8" name="TriggerFlowInfo">
    <vt:lpwstr/>
  </property>
</Properties>
</file>