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6.xml" ContentType="application/vnd.openxmlformats-officedocument.presentationml.notesSlide+xml"/>
  <Override PartName="/ppt/tags/tag35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4"/>
  </p:sldMasterIdLst>
  <p:notesMasterIdLst>
    <p:notesMasterId r:id="rId34"/>
  </p:notesMasterIdLst>
  <p:handoutMasterIdLst>
    <p:handoutMasterId r:id="rId35"/>
  </p:handoutMasterIdLst>
  <p:sldIdLst>
    <p:sldId id="258" r:id="rId5"/>
    <p:sldId id="293" r:id="rId6"/>
    <p:sldId id="295" r:id="rId7"/>
    <p:sldId id="296" r:id="rId8"/>
    <p:sldId id="297" r:id="rId9"/>
    <p:sldId id="299" r:id="rId10"/>
    <p:sldId id="333" r:id="rId11"/>
    <p:sldId id="332" r:id="rId12"/>
    <p:sldId id="304" r:id="rId13"/>
    <p:sldId id="306" r:id="rId14"/>
    <p:sldId id="334" r:id="rId15"/>
    <p:sldId id="308" r:id="rId16"/>
    <p:sldId id="309" r:id="rId17"/>
    <p:sldId id="335" r:id="rId18"/>
    <p:sldId id="310" r:id="rId19"/>
    <p:sldId id="329" r:id="rId20"/>
    <p:sldId id="314" r:id="rId21"/>
    <p:sldId id="316" r:id="rId22"/>
    <p:sldId id="317" r:id="rId23"/>
    <p:sldId id="318" r:id="rId24"/>
    <p:sldId id="330" r:id="rId25"/>
    <p:sldId id="331" r:id="rId26"/>
    <p:sldId id="322" r:id="rId27"/>
    <p:sldId id="336" r:id="rId28"/>
    <p:sldId id="324" r:id="rId29"/>
    <p:sldId id="337" r:id="rId30"/>
    <p:sldId id="338" r:id="rId31"/>
    <p:sldId id="325" r:id="rId32"/>
    <p:sldId id="339" r:id="rId33"/>
  </p:sldIdLst>
  <p:sldSz cx="12192000" cy="6858000"/>
  <p:notesSz cx="6799263" cy="9929813"/>
  <p:custDataLst>
    <p:tags r:id="rId36"/>
  </p:custDataLst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FIORE" initials="" lastIdx="0" clrIdx="0"/>
  <p:cmAuthor id="1" name="ecocentric" initials="e" lastIdx="16" clrIdx="1"/>
  <p:cmAuthor id="2" name="Maikel Lieuw-Kie-Song" initials="ML" lastIdx="8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F98"/>
    <a:srgbClr val="82A8B6"/>
    <a:srgbClr val="269610"/>
    <a:srgbClr val="B11B86"/>
    <a:srgbClr val="F2650E"/>
    <a:srgbClr val="993366"/>
    <a:srgbClr val="98C306"/>
    <a:srgbClr val="EB9915"/>
    <a:srgbClr val="FFE48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CE70D-C9FC-492E-A197-36D3E26CC478}" v="1" dt="2026-08-31T09:32:03.6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2" autoAdjust="0"/>
    <p:restoredTop sz="90965" autoAdjust="0"/>
  </p:normalViewPr>
  <p:slideViewPr>
    <p:cSldViewPr>
      <p:cViewPr varScale="1">
        <p:scale>
          <a:sx n="70" d="100"/>
          <a:sy n="70" d="100"/>
        </p:scale>
        <p:origin x="84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6" d="100"/>
        <a:sy n="76" d="100"/>
      </p:scale>
      <p:origin x="0" y="2102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inado, Felix" userId="2f0f8731-bec1-4344-abd9-a362bbb7e270" providerId="ADAL" clId="{E905AD2A-23F3-43DC-AC44-EDB53C383956}"/>
    <pc:docChg chg="undo custSel addSld delSld modSld modNotesMaster modHandout">
      <pc:chgData name="Peinado, Felix" userId="2f0f8731-bec1-4344-abd9-a362bbb7e270" providerId="ADAL" clId="{E905AD2A-23F3-43DC-AC44-EDB53C383956}" dt="2026-08-31T10:47:34.971" v="268" actId="20577"/>
      <pc:docMkLst>
        <pc:docMk/>
      </pc:docMkLst>
      <pc:sldChg chg="modSp mod">
        <pc:chgData name="Peinado, Felix" userId="2f0f8731-bec1-4344-abd9-a362bbb7e270" providerId="ADAL" clId="{E905AD2A-23F3-43DC-AC44-EDB53C383956}" dt="2026-08-31T10:44:39.667" v="257" actId="1076"/>
        <pc:sldMkLst>
          <pc:docMk/>
          <pc:sldMk cId="523381474" sldId="258"/>
        </pc:sldMkLst>
        <pc:spChg chg="mod">
          <ac:chgData name="Peinado, Felix" userId="2f0f8731-bec1-4344-abd9-a362bbb7e270" providerId="ADAL" clId="{E905AD2A-23F3-43DC-AC44-EDB53C383956}" dt="2026-08-31T10:44:16.453" v="253" actId="255"/>
          <ac:spMkLst>
            <pc:docMk/>
            <pc:sldMk cId="523381474" sldId="258"/>
            <ac:spMk id="6" creationId="{00000000-0000-0000-0000-000000000000}"/>
          </ac:spMkLst>
        </pc:spChg>
        <pc:spChg chg="mod">
          <ac:chgData name="Peinado, Felix" userId="2f0f8731-bec1-4344-abd9-a362bbb7e270" providerId="ADAL" clId="{E905AD2A-23F3-43DC-AC44-EDB53C383956}" dt="2026-08-31T10:44:23.955" v="254" actId="20577"/>
          <ac:spMkLst>
            <pc:docMk/>
            <pc:sldMk cId="523381474" sldId="258"/>
            <ac:spMk id="8" creationId="{00000000-0000-0000-0000-000000000000}"/>
          </ac:spMkLst>
        </pc:spChg>
        <pc:picChg chg="mod">
          <ac:chgData name="Peinado, Felix" userId="2f0f8731-bec1-4344-abd9-a362bbb7e270" providerId="ADAL" clId="{E905AD2A-23F3-43DC-AC44-EDB53C383956}" dt="2026-08-31T10:44:39.667" v="257" actId="1076"/>
          <ac:picMkLst>
            <pc:docMk/>
            <pc:sldMk cId="523381474" sldId="258"/>
            <ac:picMk id="3" creationId="{F50F2C93-EE2D-82E3-7BF0-CF8023D794B3}"/>
          </ac:picMkLst>
        </pc:picChg>
      </pc:sldChg>
      <pc:sldChg chg="modSp mod">
        <pc:chgData name="Peinado, Felix" userId="2f0f8731-bec1-4344-abd9-a362bbb7e270" providerId="ADAL" clId="{E905AD2A-23F3-43DC-AC44-EDB53C383956}" dt="2026-08-31T10:47:34.971" v="268" actId="20577"/>
        <pc:sldMkLst>
          <pc:docMk/>
          <pc:sldMk cId="777566250" sldId="299"/>
        </pc:sldMkLst>
        <pc:spChg chg="mod">
          <ac:chgData name="Peinado, Felix" userId="2f0f8731-bec1-4344-abd9-a362bbb7e270" providerId="ADAL" clId="{E905AD2A-23F3-43DC-AC44-EDB53C383956}" dt="2026-08-31T10:47:34.971" v="268" actId="20577"/>
          <ac:spMkLst>
            <pc:docMk/>
            <pc:sldMk cId="777566250" sldId="299"/>
            <ac:spMk id="6" creationId="{00000000-0000-0000-0000-000000000000}"/>
          </ac:spMkLst>
        </pc:spChg>
      </pc:sldChg>
      <pc:sldChg chg="modSp mod">
        <pc:chgData name="Peinado, Felix" userId="2f0f8731-bec1-4344-abd9-a362bbb7e270" providerId="ADAL" clId="{E905AD2A-23F3-43DC-AC44-EDB53C383956}" dt="2026-08-31T09:18:15.642" v="68" actId="20577"/>
        <pc:sldMkLst>
          <pc:docMk/>
          <pc:sldMk cId="3768434545" sldId="306"/>
        </pc:sldMkLst>
        <pc:spChg chg="mod">
          <ac:chgData name="Peinado, Felix" userId="2f0f8731-bec1-4344-abd9-a362bbb7e270" providerId="ADAL" clId="{E905AD2A-23F3-43DC-AC44-EDB53C383956}" dt="2026-08-31T09:18:15.642" v="68" actId="20577"/>
          <ac:spMkLst>
            <pc:docMk/>
            <pc:sldMk cId="3768434545" sldId="306"/>
            <ac:spMk id="8" creationId="{00000000-0000-0000-0000-000000000000}"/>
          </ac:spMkLst>
        </pc:spChg>
      </pc:sldChg>
      <pc:sldChg chg="modSp mod">
        <pc:chgData name="Peinado, Felix" userId="2f0f8731-bec1-4344-abd9-a362bbb7e270" providerId="ADAL" clId="{E905AD2A-23F3-43DC-AC44-EDB53C383956}" dt="2026-08-31T09:21:14.068" v="94" actId="20577"/>
        <pc:sldMkLst>
          <pc:docMk/>
          <pc:sldMk cId="4225070458" sldId="310"/>
        </pc:sldMkLst>
        <pc:spChg chg="mod">
          <ac:chgData name="Peinado, Felix" userId="2f0f8731-bec1-4344-abd9-a362bbb7e270" providerId="ADAL" clId="{E905AD2A-23F3-43DC-AC44-EDB53C383956}" dt="2026-08-31T09:21:14.068" v="94" actId="20577"/>
          <ac:spMkLst>
            <pc:docMk/>
            <pc:sldMk cId="4225070458" sldId="310"/>
            <ac:spMk id="6" creationId="{00000000-0000-0000-0000-000000000000}"/>
          </ac:spMkLst>
        </pc:spChg>
      </pc:sldChg>
      <pc:sldChg chg="modSp mod">
        <pc:chgData name="Peinado, Felix" userId="2f0f8731-bec1-4344-abd9-a362bbb7e270" providerId="ADAL" clId="{E905AD2A-23F3-43DC-AC44-EDB53C383956}" dt="2026-08-31T09:22:29.023" v="116" actId="20577"/>
        <pc:sldMkLst>
          <pc:docMk/>
          <pc:sldMk cId="2338525516" sldId="314"/>
        </pc:sldMkLst>
        <pc:spChg chg="mod">
          <ac:chgData name="Peinado, Felix" userId="2f0f8731-bec1-4344-abd9-a362bbb7e270" providerId="ADAL" clId="{E905AD2A-23F3-43DC-AC44-EDB53C383956}" dt="2026-08-31T09:22:29.023" v="116" actId="20577"/>
          <ac:spMkLst>
            <pc:docMk/>
            <pc:sldMk cId="2338525516" sldId="314"/>
            <ac:spMk id="6" creationId="{00000000-0000-0000-0000-000000000000}"/>
          </ac:spMkLst>
        </pc:spChg>
      </pc:sldChg>
      <pc:sldChg chg="modSp mod">
        <pc:chgData name="Peinado, Felix" userId="2f0f8731-bec1-4344-abd9-a362bbb7e270" providerId="ADAL" clId="{E905AD2A-23F3-43DC-AC44-EDB53C383956}" dt="2026-08-31T10:32:33.747" v="199" actId="113"/>
        <pc:sldMkLst>
          <pc:docMk/>
          <pc:sldMk cId="925204723" sldId="338"/>
        </pc:sldMkLst>
        <pc:spChg chg="mod">
          <ac:chgData name="Peinado, Felix" userId="2f0f8731-bec1-4344-abd9-a362bbb7e270" providerId="ADAL" clId="{E905AD2A-23F3-43DC-AC44-EDB53C383956}" dt="2026-08-31T10:32:33.747" v="199" actId="113"/>
          <ac:spMkLst>
            <pc:docMk/>
            <pc:sldMk cId="925204723" sldId="338"/>
            <ac:spMk id="6" creationId="{E9D99C2A-62E9-C561-B252-AB41AF756301}"/>
          </ac:spMkLst>
        </pc:spChg>
      </pc:sldChg>
      <pc:sldChg chg="new del">
        <pc:chgData name="Peinado, Felix" userId="2f0f8731-bec1-4344-abd9-a362bbb7e270" providerId="ADAL" clId="{E905AD2A-23F3-43DC-AC44-EDB53C383956}" dt="2026-08-31T09:31:35.857" v="157" actId="680"/>
        <pc:sldMkLst>
          <pc:docMk/>
          <pc:sldMk cId="188265901" sldId="340"/>
        </pc:sldMkLst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ilo-governing-body" TargetMode="External"/><Relationship Id="rId1" Type="http://schemas.openxmlformats.org/officeDocument/2006/relationships/hyperlink" Target="https://www.ilo.org/international-labour-conference" TargetMode="External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ilo-governing-body" TargetMode="External"/><Relationship Id="rId1" Type="http://schemas.openxmlformats.org/officeDocument/2006/relationships/hyperlink" Target="https://www.ilo.org/international-labour-conferenc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A912F-0676-4226-A5BD-3B22BDA34CAB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1741D5-580F-4C25-BEA7-0FC3AD7C863D}">
      <dgm:prSet phldrT="[Text]" custT="1"/>
      <dgm:spPr>
        <a:solidFill>
          <a:srgbClr val="154F98"/>
        </a:solidFill>
      </dgm:spPr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C87 Libertad de Asociación y Protección del Derecho a Organizar,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C98 Derecho a Organizarnos y Negociación Colectiva, 1949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91CE7A-08D0-4600-8F64-F8931E51C03C}" type="parTrans" cxnId="{D1E3AFF6-E797-4F65-A494-3F7314E6A631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5BFC73-8BD3-4705-8608-DA38DCAFD935}" type="sibTrans" cxnId="{D1E3AFF6-E797-4F65-A494-3F7314E6A631}">
      <dgm:prSet/>
      <dgm:spPr>
        <a:ln>
          <a:solidFill>
            <a:srgbClr val="154F98"/>
          </a:solidFill>
        </a:ln>
      </dgm:spPr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085976-259D-4077-9B40-68A62C14E534}">
      <dgm:prSet phldrT="[Text]"/>
      <dgm:spPr>
        <a:solidFill>
          <a:srgbClr val="154F98"/>
        </a:solidFill>
      </dgm:spPr>
      <dgm:t>
        <a:bodyPr/>
        <a:lstStyle/>
        <a:p>
          <a:r>
            <a:rPr lang="es-ES" b="0" dirty="0">
              <a:latin typeface="Arial" panose="020B0604020202020204" pitchFamily="34" charset="0"/>
              <a:cs typeface="Arial" panose="020B0604020202020204" pitchFamily="34" charset="0"/>
            </a:rPr>
            <a:t>C155 Seguridad y Salud en el Trabajo, 1981</a:t>
          </a:r>
        </a:p>
        <a:p>
          <a:r>
            <a:rPr lang="es-ES" b="0" dirty="0">
              <a:latin typeface="Arial" panose="020B0604020202020204" pitchFamily="34" charset="0"/>
              <a:cs typeface="Arial" panose="020B0604020202020204" pitchFamily="34" charset="0"/>
            </a:rPr>
            <a:t>C187 Marco de Promoción para la Seguridad y Salud en el Trabajo, 2006</a:t>
          </a:r>
          <a:endParaRPr lang="en-GB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216A42-E95D-482D-A711-BBAA78727963}" type="parTrans" cxnId="{2633CF12-5BCA-4157-A272-9D0943A02B71}">
      <dgm:prSet/>
      <dgm:spPr/>
      <dgm:t>
        <a:bodyPr/>
        <a:lstStyle/>
        <a:p>
          <a:endParaRPr lang="en-US"/>
        </a:p>
      </dgm:t>
    </dgm:pt>
    <dgm:pt modelId="{45E3C618-2EC5-4576-905D-65D53A483370}" type="sibTrans" cxnId="{2633CF12-5BCA-4157-A272-9D0943A02B71}">
      <dgm:prSet/>
      <dgm:spPr>
        <a:ln>
          <a:solidFill>
            <a:srgbClr val="154F98"/>
          </a:solidFill>
        </a:ln>
      </dgm:spPr>
      <dgm:t>
        <a:bodyPr/>
        <a:lstStyle/>
        <a:p>
          <a:endParaRPr lang="en-US"/>
        </a:p>
      </dgm:t>
    </dgm:pt>
    <dgm:pt modelId="{1964EBC6-4AE3-4866-A885-AF05C88A26AE}">
      <dgm:prSet phldrT="[Text]"/>
      <dgm:spPr>
        <a:solidFill>
          <a:srgbClr val="154F98"/>
        </a:solidFill>
      </dgm:spPr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C29 Trabajo Forzoso, 1930 (Protocolo de 2014 al C29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) </a:t>
          </a:r>
        </a:p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C105 Abolición del Trabajo Forzoso, 1957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042D25-EEA7-492F-893E-C9F062F6C62F}" type="parTrans" cxnId="{577B79F4-61AC-4A03-9ECE-7834A889C057}">
      <dgm:prSet/>
      <dgm:spPr/>
      <dgm:t>
        <a:bodyPr/>
        <a:lstStyle/>
        <a:p>
          <a:endParaRPr lang="en-US"/>
        </a:p>
      </dgm:t>
    </dgm:pt>
    <dgm:pt modelId="{6FF25465-AAA3-46B5-BCD1-345E101A3FE9}" type="sibTrans" cxnId="{577B79F4-61AC-4A03-9ECE-7834A889C057}">
      <dgm:prSet/>
      <dgm:spPr>
        <a:ln>
          <a:solidFill>
            <a:srgbClr val="154F98"/>
          </a:solidFill>
        </a:ln>
      </dgm:spPr>
      <dgm:t>
        <a:bodyPr/>
        <a:lstStyle/>
        <a:p>
          <a:endParaRPr lang="en-US"/>
        </a:p>
      </dgm:t>
    </dgm:pt>
    <dgm:pt modelId="{40E82EA7-06A9-4738-80DC-09C235BB616A}">
      <dgm:prSet phldrT="[Text]"/>
      <dgm:spPr>
        <a:solidFill>
          <a:srgbClr val="154F98"/>
        </a:solidFill>
      </dgm:spPr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C138 Edad Mínima, 1973</a:t>
          </a:r>
        </a:p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C182 Peores formas de trabajo infantil, 1999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3E566C-EE98-4FDF-83C1-C8417E23C9E0}" type="parTrans" cxnId="{817C5987-87CF-4C20-8A77-FB349B65D7AD}">
      <dgm:prSet/>
      <dgm:spPr/>
      <dgm:t>
        <a:bodyPr/>
        <a:lstStyle/>
        <a:p>
          <a:endParaRPr lang="en-US"/>
        </a:p>
      </dgm:t>
    </dgm:pt>
    <dgm:pt modelId="{9C6DCFC5-C2C5-4B44-B9BE-FD5E7067B9AD}" type="sibTrans" cxnId="{817C5987-87CF-4C20-8A77-FB349B65D7AD}">
      <dgm:prSet/>
      <dgm:spPr>
        <a:ln>
          <a:solidFill>
            <a:srgbClr val="154F98"/>
          </a:solidFill>
        </a:ln>
      </dgm:spPr>
      <dgm:t>
        <a:bodyPr/>
        <a:lstStyle/>
        <a:p>
          <a:endParaRPr lang="en-US"/>
        </a:p>
      </dgm:t>
    </dgm:pt>
    <dgm:pt modelId="{7FF765C0-5F5A-4D64-AD0E-4B8C3D6DB640}">
      <dgm:prSet phldrT="[Text]"/>
      <dgm:spPr>
        <a:solidFill>
          <a:srgbClr val="154F98"/>
        </a:solidFill>
      </dgm:spPr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C100 Igualdad de Remuneración, 1951</a:t>
          </a:r>
        </a:p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C111 Discriminación (Empleo y Ocupación), 1958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E33C91-7D55-4B49-BC9D-5F866B29F8C8}" type="parTrans" cxnId="{5F2285BB-D335-4B08-AEA9-56F2CF068FB1}">
      <dgm:prSet/>
      <dgm:spPr/>
      <dgm:t>
        <a:bodyPr/>
        <a:lstStyle/>
        <a:p>
          <a:endParaRPr lang="en-US"/>
        </a:p>
      </dgm:t>
    </dgm:pt>
    <dgm:pt modelId="{B9488353-D5F4-4C98-B643-1B27570D8E25}" type="sibTrans" cxnId="{5F2285BB-D335-4B08-AEA9-56F2CF068FB1}">
      <dgm:prSet/>
      <dgm:spPr>
        <a:ln>
          <a:solidFill>
            <a:srgbClr val="154F98"/>
          </a:solidFill>
        </a:ln>
      </dgm:spPr>
      <dgm:t>
        <a:bodyPr/>
        <a:lstStyle/>
        <a:p>
          <a:endParaRPr lang="en-US"/>
        </a:p>
      </dgm:t>
    </dgm:pt>
    <dgm:pt modelId="{5994EA14-5D76-4BF1-892F-D7BD519A1EF3}" type="pres">
      <dgm:prSet presAssocID="{50AA912F-0676-4226-A5BD-3B22BDA34CAB}" presName="cycle" presStyleCnt="0">
        <dgm:presLayoutVars>
          <dgm:dir/>
          <dgm:resizeHandles val="exact"/>
        </dgm:presLayoutVars>
      </dgm:prSet>
      <dgm:spPr/>
    </dgm:pt>
    <dgm:pt modelId="{218DB8FA-1188-47FF-A239-B3122822BDF9}" type="pres">
      <dgm:prSet presAssocID="{5C1741D5-580F-4C25-BEA7-0FC3AD7C863D}" presName="node" presStyleLbl="node1" presStyleIdx="0" presStyleCnt="5" custScaleX="177338" custScaleY="152068">
        <dgm:presLayoutVars>
          <dgm:bulletEnabled val="1"/>
        </dgm:presLayoutVars>
      </dgm:prSet>
      <dgm:spPr/>
    </dgm:pt>
    <dgm:pt modelId="{A4282612-31B7-4371-9A08-1C4934E979BA}" type="pres">
      <dgm:prSet presAssocID="{5C1741D5-580F-4C25-BEA7-0FC3AD7C863D}" presName="spNode" presStyleCnt="0"/>
      <dgm:spPr/>
    </dgm:pt>
    <dgm:pt modelId="{CA76697E-0E9F-4978-B2B2-48976130FB90}" type="pres">
      <dgm:prSet presAssocID="{9B5BFC73-8BD3-4705-8608-DA38DCAFD935}" presName="sibTrans" presStyleLbl="sibTrans1D1" presStyleIdx="0" presStyleCnt="5"/>
      <dgm:spPr/>
    </dgm:pt>
    <dgm:pt modelId="{57533724-520B-4996-8F27-56295FFF2BCE}" type="pres">
      <dgm:prSet presAssocID="{1964EBC6-4AE3-4866-A885-AF05C88A26AE}" presName="node" presStyleLbl="node1" presStyleIdx="1" presStyleCnt="5" custScaleX="177338" custScaleY="152068" custRadScaleRad="125328" custRadScaleInc="33331">
        <dgm:presLayoutVars>
          <dgm:bulletEnabled val="1"/>
        </dgm:presLayoutVars>
      </dgm:prSet>
      <dgm:spPr/>
    </dgm:pt>
    <dgm:pt modelId="{D364A7D8-DDBC-4B68-B854-32628F482DA6}" type="pres">
      <dgm:prSet presAssocID="{1964EBC6-4AE3-4866-A885-AF05C88A26AE}" presName="spNode" presStyleCnt="0"/>
      <dgm:spPr/>
    </dgm:pt>
    <dgm:pt modelId="{E5340EDB-1791-486C-9859-F098258EC036}" type="pres">
      <dgm:prSet presAssocID="{6FF25465-AAA3-46B5-BCD1-345E101A3FE9}" presName="sibTrans" presStyleLbl="sibTrans1D1" presStyleIdx="1" presStyleCnt="5"/>
      <dgm:spPr/>
    </dgm:pt>
    <dgm:pt modelId="{A0F4E463-43E0-4642-9379-C7FF20A78610}" type="pres">
      <dgm:prSet presAssocID="{40E82EA7-06A9-4738-80DC-09C235BB616A}" presName="node" presStyleLbl="node1" presStyleIdx="2" presStyleCnt="5" custScaleX="177338" custScaleY="152068" custRadScaleRad="101547" custRadScaleInc="-44288">
        <dgm:presLayoutVars>
          <dgm:bulletEnabled val="1"/>
        </dgm:presLayoutVars>
      </dgm:prSet>
      <dgm:spPr/>
    </dgm:pt>
    <dgm:pt modelId="{B6DA2E3E-9668-4609-A92B-61F897F6CB9E}" type="pres">
      <dgm:prSet presAssocID="{40E82EA7-06A9-4738-80DC-09C235BB616A}" presName="spNode" presStyleCnt="0"/>
      <dgm:spPr/>
    </dgm:pt>
    <dgm:pt modelId="{C31C09C3-7BFF-48E1-A646-109CEE8C402A}" type="pres">
      <dgm:prSet presAssocID="{9C6DCFC5-C2C5-4B44-B9BE-FD5E7067B9AD}" presName="sibTrans" presStyleLbl="sibTrans1D1" presStyleIdx="2" presStyleCnt="5"/>
      <dgm:spPr/>
    </dgm:pt>
    <dgm:pt modelId="{EE3E8EAB-9E2D-4A7E-A791-C556B9DC3028}" type="pres">
      <dgm:prSet presAssocID="{AE085976-259D-4077-9B40-68A62C14E534}" presName="node" presStyleLbl="node1" presStyleIdx="3" presStyleCnt="5" custScaleX="177338" custScaleY="152068" custRadScaleRad="102045" custRadScaleInc="45386">
        <dgm:presLayoutVars>
          <dgm:bulletEnabled val="1"/>
        </dgm:presLayoutVars>
      </dgm:prSet>
      <dgm:spPr/>
    </dgm:pt>
    <dgm:pt modelId="{EF9F00B3-5432-483E-84E6-61FD8884ACFF}" type="pres">
      <dgm:prSet presAssocID="{AE085976-259D-4077-9B40-68A62C14E534}" presName="spNode" presStyleCnt="0"/>
      <dgm:spPr/>
    </dgm:pt>
    <dgm:pt modelId="{769EE71D-C520-4564-9FB5-5E9EF4FDEF12}" type="pres">
      <dgm:prSet presAssocID="{45E3C618-2EC5-4576-905D-65D53A483370}" presName="sibTrans" presStyleLbl="sibTrans1D1" presStyleIdx="3" presStyleCnt="5"/>
      <dgm:spPr/>
    </dgm:pt>
    <dgm:pt modelId="{4C0A928D-93F8-418A-A5EF-C43ED11A3006}" type="pres">
      <dgm:prSet presAssocID="{7FF765C0-5F5A-4D64-AD0E-4B8C3D6DB640}" presName="node" presStyleLbl="node1" presStyleIdx="4" presStyleCnt="5" custScaleX="177338" custScaleY="152068" custRadScaleRad="129175" custRadScaleInc="-34649">
        <dgm:presLayoutVars>
          <dgm:bulletEnabled val="1"/>
        </dgm:presLayoutVars>
      </dgm:prSet>
      <dgm:spPr/>
    </dgm:pt>
    <dgm:pt modelId="{A98181B7-F941-48EA-B1D5-F5AE5FB3D37F}" type="pres">
      <dgm:prSet presAssocID="{7FF765C0-5F5A-4D64-AD0E-4B8C3D6DB640}" presName="spNode" presStyleCnt="0"/>
      <dgm:spPr/>
    </dgm:pt>
    <dgm:pt modelId="{89044078-3C85-4141-96B7-78FC9A030A6C}" type="pres">
      <dgm:prSet presAssocID="{B9488353-D5F4-4C98-B643-1B27570D8E25}" presName="sibTrans" presStyleLbl="sibTrans1D1" presStyleIdx="4" presStyleCnt="5"/>
      <dgm:spPr/>
    </dgm:pt>
  </dgm:ptLst>
  <dgm:cxnLst>
    <dgm:cxn modelId="{9BF21F0B-6DAB-4243-82E3-6EE8C309080E}" type="presOf" srcId="{1964EBC6-4AE3-4866-A885-AF05C88A26AE}" destId="{57533724-520B-4996-8F27-56295FFF2BCE}" srcOrd="0" destOrd="0" presId="urn:microsoft.com/office/officeart/2005/8/layout/cycle6"/>
    <dgm:cxn modelId="{2633CF12-5BCA-4157-A272-9D0943A02B71}" srcId="{50AA912F-0676-4226-A5BD-3B22BDA34CAB}" destId="{AE085976-259D-4077-9B40-68A62C14E534}" srcOrd="3" destOrd="0" parTransId="{06216A42-E95D-482D-A711-BBAA78727963}" sibTransId="{45E3C618-2EC5-4576-905D-65D53A483370}"/>
    <dgm:cxn modelId="{5647061F-E019-46B2-8FF0-BF6767415F7E}" type="presOf" srcId="{50AA912F-0676-4226-A5BD-3B22BDA34CAB}" destId="{5994EA14-5D76-4BF1-892F-D7BD519A1EF3}" srcOrd="0" destOrd="0" presId="urn:microsoft.com/office/officeart/2005/8/layout/cycle6"/>
    <dgm:cxn modelId="{7196683D-88F1-4672-BF8E-8737EB71691A}" type="presOf" srcId="{AE085976-259D-4077-9B40-68A62C14E534}" destId="{EE3E8EAB-9E2D-4A7E-A791-C556B9DC3028}" srcOrd="0" destOrd="0" presId="urn:microsoft.com/office/officeart/2005/8/layout/cycle6"/>
    <dgm:cxn modelId="{0BA5485D-911E-4B6C-A64F-CB8EA65D8ECA}" type="presOf" srcId="{9B5BFC73-8BD3-4705-8608-DA38DCAFD935}" destId="{CA76697E-0E9F-4978-B2B2-48976130FB90}" srcOrd="0" destOrd="0" presId="urn:microsoft.com/office/officeart/2005/8/layout/cycle6"/>
    <dgm:cxn modelId="{0BFE616F-F922-4F05-B7FB-B9341FA0C7A8}" type="presOf" srcId="{40E82EA7-06A9-4738-80DC-09C235BB616A}" destId="{A0F4E463-43E0-4642-9379-C7FF20A78610}" srcOrd="0" destOrd="0" presId="urn:microsoft.com/office/officeart/2005/8/layout/cycle6"/>
    <dgm:cxn modelId="{3A299B76-6709-464D-9F24-7E6F453837DB}" type="presOf" srcId="{9C6DCFC5-C2C5-4B44-B9BE-FD5E7067B9AD}" destId="{C31C09C3-7BFF-48E1-A646-109CEE8C402A}" srcOrd="0" destOrd="0" presId="urn:microsoft.com/office/officeart/2005/8/layout/cycle6"/>
    <dgm:cxn modelId="{817C5987-87CF-4C20-8A77-FB349B65D7AD}" srcId="{50AA912F-0676-4226-A5BD-3B22BDA34CAB}" destId="{40E82EA7-06A9-4738-80DC-09C235BB616A}" srcOrd="2" destOrd="0" parTransId="{0C3E566C-EE98-4FDF-83C1-C8417E23C9E0}" sibTransId="{9C6DCFC5-C2C5-4B44-B9BE-FD5E7067B9AD}"/>
    <dgm:cxn modelId="{8AD7C896-B991-45DB-AB98-32C8577B72CD}" type="presOf" srcId="{5C1741D5-580F-4C25-BEA7-0FC3AD7C863D}" destId="{218DB8FA-1188-47FF-A239-B3122822BDF9}" srcOrd="0" destOrd="0" presId="urn:microsoft.com/office/officeart/2005/8/layout/cycle6"/>
    <dgm:cxn modelId="{5F2285BB-D335-4B08-AEA9-56F2CF068FB1}" srcId="{50AA912F-0676-4226-A5BD-3B22BDA34CAB}" destId="{7FF765C0-5F5A-4D64-AD0E-4B8C3D6DB640}" srcOrd="4" destOrd="0" parTransId="{E9E33C91-7D55-4B49-BC9D-5F866B29F8C8}" sibTransId="{B9488353-D5F4-4C98-B643-1B27570D8E25}"/>
    <dgm:cxn modelId="{0894CFCD-355B-46D7-A91A-6E32B1C6A6AC}" type="presOf" srcId="{45E3C618-2EC5-4576-905D-65D53A483370}" destId="{769EE71D-C520-4564-9FB5-5E9EF4FDEF12}" srcOrd="0" destOrd="0" presId="urn:microsoft.com/office/officeart/2005/8/layout/cycle6"/>
    <dgm:cxn modelId="{BF4CDCD2-DE29-4408-A4C0-D743E37853FB}" type="presOf" srcId="{B9488353-D5F4-4C98-B643-1B27570D8E25}" destId="{89044078-3C85-4141-96B7-78FC9A030A6C}" srcOrd="0" destOrd="0" presId="urn:microsoft.com/office/officeart/2005/8/layout/cycle6"/>
    <dgm:cxn modelId="{22CC23DB-6BFC-483E-81E7-EC0FF66E2AFB}" type="presOf" srcId="{7FF765C0-5F5A-4D64-AD0E-4B8C3D6DB640}" destId="{4C0A928D-93F8-418A-A5EF-C43ED11A3006}" srcOrd="0" destOrd="0" presId="urn:microsoft.com/office/officeart/2005/8/layout/cycle6"/>
    <dgm:cxn modelId="{FEE91DEC-6A86-4C78-95BC-76975224F778}" type="presOf" srcId="{6FF25465-AAA3-46B5-BCD1-345E101A3FE9}" destId="{E5340EDB-1791-486C-9859-F098258EC036}" srcOrd="0" destOrd="0" presId="urn:microsoft.com/office/officeart/2005/8/layout/cycle6"/>
    <dgm:cxn modelId="{577B79F4-61AC-4A03-9ECE-7834A889C057}" srcId="{50AA912F-0676-4226-A5BD-3B22BDA34CAB}" destId="{1964EBC6-4AE3-4866-A885-AF05C88A26AE}" srcOrd="1" destOrd="0" parTransId="{5A042D25-EEA7-492F-893E-C9F062F6C62F}" sibTransId="{6FF25465-AAA3-46B5-BCD1-345E101A3FE9}"/>
    <dgm:cxn modelId="{D1E3AFF6-E797-4F65-A494-3F7314E6A631}" srcId="{50AA912F-0676-4226-A5BD-3B22BDA34CAB}" destId="{5C1741D5-580F-4C25-BEA7-0FC3AD7C863D}" srcOrd="0" destOrd="0" parTransId="{A291CE7A-08D0-4600-8F64-F8931E51C03C}" sibTransId="{9B5BFC73-8BD3-4705-8608-DA38DCAFD935}"/>
    <dgm:cxn modelId="{A3C8088F-D8DA-4858-845F-FBA645D43386}" type="presParOf" srcId="{5994EA14-5D76-4BF1-892F-D7BD519A1EF3}" destId="{218DB8FA-1188-47FF-A239-B3122822BDF9}" srcOrd="0" destOrd="0" presId="urn:microsoft.com/office/officeart/2005/8/layout/cycle6"/>
    <dgm:cxn modelId="{2DEFF005-3BCD-4B2D-845F-80764C7AC4E3}" type="presParOf" srcId="{5994EA14-5D76-4BF1-892F-D7BD519A1EF3}" destId="{A4282612-31B7-4371-9A08-1C4934E979BA}" srcOrd="1" destOrd="0" presId="urn:microsoft.com/office/officeart/2005/8/layout/cycle6"/>
    <dgm:cxn modelId="{57A7A29A-780A-4B8C-9BA7-FE2A9A78D4D1}" type="presParOf" srcId="{5994EA14-5D76-4BF1-892F-D7BD519A1EF3}" destId="{CA76697E-0E9F-4978-B2B2-48976130FB90}" srcOrd="2" destOrd="0" presId="urn:microsoft.com/office/officeart/2005/8/layout/cycle6"/>
    <dgm:cxn modelId="{33A23806-8A16-461D-8FFD-0DF8741073B4}" type="presParOf" srcId="{5994EA14-5D76-4BF1-892F-D7BD519A1EF3}" destId="{57533724-520B-4996-8F27-56295FFF2BCE}" srcOrd="3" destOrd="0" presId="urn:microsoft.com/office/officeart/2005/8/layout/cycle6"/>
    <dgm:cxn modelId="{E574952A-D6E5-4C2A-9351-8548E2CEFA1B}" type="presParOf" srcId="{5994EA14-5D76-4BF1-892F-D7BD519A1EF3}" destId="{D364A7D8-DDBC-4B68-B854-32628F482DA6}" srcOrd="4" destOrd="0" presId="urn:microsoft.com/office/officeart/2005/8/layout/cycle6"/>
    <dgm:cxn modelId="{F36C9B27-BBF3-4258-83D1-8651586FDBF4}" type="presParOf" srcId="{5994EA14-5D76-4BF1-892F-D7BD519A1EF3}" destId="{E5340EDB-1791-486C-9859-F098258EC036}" srcOrd="5" destOrd="0" presId="urn:microsoft.com/office/officeart/2005/8/layout/cycle6"/>
    <dgm:cxn modelId="{CB0356B8-99A6-428C-AED3-1C1731B3CCA5}" type="presParOf" srcId="{5994EA14-5D76-4BF1-892F-D7BD519A1EF3}" destId="{A0F4E463-43E0-4642-9379-C7FF20A78610}" srcOrd="6" destOrd="0" presId="urn:microsoft.com/office/officeart/2005/8/layout/cycle6"/>
    <dgm:cxn modelId="{E503EC8D-3A43-47F0-B4E8-7088286A77B9}" type="presParOf" srcId="{5994EA14-5D76-4BF1-892F-D7BD519A1EF3}" destId="{B6DA2E3E-9668-4609-A92B-61F897F6CB9E}" srcOrd="7" destOrd="0" presId="urn:microsoft.com/office/officeart/2005/8/layout/cycle6"/>
    <dgm:cxn modelId="{74950E9B-E650-46E5-8D7E-91AB7B184EC2}" type="presParOf" srcId="{5994EA14-5D76-4BF1-892F-D7BD519A1EF3}" destId="{C31C09C3-7BFF-48E1-A646-109CEE8C402A}" srcOrd="8" destOrd="0" presId="urn:microsoft.com/office/officeart/2005/8/layout/cycle6"/>
    <dgm:cxn modelId="{DEF01E3A-33D5-4D8B-B260-D755782650B1}" type="presParOf" srcId="{5994EA14-5D76-4BF1-892F-D7BD519A1EF3}" destId="{EE3E8EAB-9E2D-4A7E-A791-C556B9DC3028}" srcOrd="9" destOrd="0" presId="urn:microsoft.com/office/officeart/2005/8/layout/cycle6"/>
    <dgm:cxn modelId="{BFD49277-00F2-414D-810B-C69218B33E02}" type="presParOf" srcId="{5994EA14-5D76-4BF1-892F-D7BD519A1EF3}" destId="{EF9F00B3-5432-483E-84E6-61FD8884ACFF}" srcOrd="10" destOrd="0" presId="urn:microsoft.com/office/officeart/2005/8/layout/cycle6"/>
    <dgm:cxn modelId="{EA15EEF8-DB3F-4795-9BD5-A0DEEC17E774}" type="presParOf" srcId="{5994EA14-5D76-4BF1-892F-D7BD519A1EF3}" destId="{769EE71D-C520-4564-9FB5-5E9EF4FDEF12}" srcOrd="11" destOrd="0" presId="urn:microsoft.com/office/officeart/2005/8/layout/cycle6"/>
    <dgm:cxn modelId="{4574E1B3-243F-4DC2-B443-07EF42AA19C3}" type="presParOf" srcId="{5994EA14-5D76-4BF1-892F-D7BD519A1EF3}" destId="{4C0A928D-93F8-418A-A5EF-C43ED11A3006}" srcOrd="12" destOrd="0" presId="urn:microsoft.com/office/officeart/2005/8/layout/cycle6"/>
    <dgm:cxn modelId="{CC9EAB18-62F9-4FF6-83CE-A4C8B4ECE123}" type="presParOf" srcId="{5994EA14-5D76-4BF1-892F-D7BD519A1EF3}" destId="{A98181B7-F941-48EA-B1D5-F5AE5FB3D37F}" srcOrd="13" destOrd="0" presId="urn:microsoft.com/office/officeart/2005/8/layout/cycle6"/>
    <dgm:cxn modelId="{3D39F1DF-CCF1-4D2A-A2C7-4C31B81EE2C9}" type="presParOf" srcId="{5994EA14-5D76-4BF1-892F-D7BD519A1EF3}" destId="{89044078-3C85-4141-96B7-78FC9A030A6C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AB8E4D-2834-439C-9F82-C0CBBB79085A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F3D3C6-FB4E-4865-854E-953790BA646F}">
      <dgm:prSet phldrT="[Text]" custT="1"/>
      <dgm:spPr>
        <a:ln>
          <a:solidFill>
            <a:srgbClr val="154F98"/>
          </a:solidFill>
        </a:ln>
      </dgm:spPr>
      <dgm:t>
        <a:bodyPr/>
        <a:lstStyle/>
        <a:p>
          <a:r>
            <a:rPr lang="es-ES" sz="2000" dirty="0">
              <a:latin typeface="Arial" panose="020B0604020202020204" pitchFamily="34" charset="0"/>
              <a:cs typeface="Arial" panose="020B0604020202020204" pitchFamily="34" charset="0"/>
            </a:rPr>
            <a:t>C144 Consulta Tripartita (Normas Internacionales del Trabajo), 1976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66AB80-896C-4C13-935D-CA553A545AEA}" type="parTrans" cxnId="{DC86161D-BFE2-45E6-B818-DE77A7B750B8}">
      <dgm:prSet/>
      <dgm:spPr/>
      <dgm:t>
        <a:bodyPr/>
        <a:lstStyle/>
        <a:p>
          <a:endParaRPr lang="en-US"/>
        </a:p>
      </dgm:t>
    </dgm:pt>
    <dgm:pt modelId="{48A57AE1-EF2F-4525-966A-13D43D672007}" type="sibTrans" cxnId="{DC86161D-BFE2-45E6-B818-DE77A7B750B8}">
      <dgm:prSet/>
      <dgm:spPr/>
      <dgm:t>
        <a:bodyPr/>
        <a:lstStyle/>
        <a:p>
          <a:endParaRPr lang="en-US"/>
        </a:p>
      </dgm:t>
    </dgm:pt>
    <dgm:pt modelId="{54C435D6-5494-4F13-89EE-7E419931B8BD}">
      <dgm:prSet phldrT="[Text]" custT="1"/>
      <dgm:spPr>
        <a:ln>
          <a:solidFill>
            <a:srgbClr val="154F98"/>
          </a:solidFill>
        </a:ln>
      </dgm:spPr>
      <dgm:t>
        <a:bodyPr/>
        <a:lstStyle/>
        <a:p>
          <a:r>
            <a:rPr lang="es-ES" sz="2000" dirty="0">
              <a:latin typeface="Arial" panose="020B0604020202020204" pitchFamily="34" charset="0"/>
              <a:cs typeface="Arial" panose="020B0604020202020204" pitchFamily="34" charset="0"/>
            </a:rPr>
            <a:t>C81 Inspección Laboral, 1947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C129 </a:t>
          </a:r>
          <a:r>
            <a:rPr lang="es-ES" sz="2000" dirty="0">
              <a:latin typeface="Arial" panose="020B0604020202020204" pitchFamily="34" charset="0"/>
              <a:cs typeface="Arial" panose="020B0604020202020204" pitchFamily="34" charset="0"/>
            </a:rPr>
            <a:t>Inspección Laboral (Agricultura), 1969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A2DF759-9A28-42C0-9472-CE0E60894AA6}" type="parTrans" cxnId="{055F21CC-AE46-4AB1-8991-A0FA52B4E48D}">
      <dgm:prSet/>
      <dgm:spPr/>
      <dgm:t>
        <a:bodyPr/>
        <a:lstStyle/>
        <a:p>
          <a:endParaRPr lang="en-US"/>
        </a:p>
      </dgm:t>
    </dgm:pt>
    <dgm:pt modelId="{27D8CCAF-5CF5-4D81-94ED-B4BE974ABE53}" type="sibTrans" cxnId="{055F21CC-AE46-4AB1-8991-A0FA52B4E48D}">
      <dgm:prSet/>
      <dgm:spPr/>
      <dgm:t>
        <a:bodyPr/>
        <a:lstStyle/>
        <a:p>
          <a:endParaRPr lang="en-US"/>
        </a:p>
      </dgm:t>
    </dgm:pt>
    <dgm:pt modelId="{EBFA4307-AFEF-49BE-B140-4600D55EF4C3}">
      <dgm:prSet phldrT="[Text]" custT="1"/>
      <dgm:spPr/>
      <dgm:t>
        <a:bodyPr/>
        <a:lstStyle/>
        <a:p>
          <a:r>
            <a:rPr lang="es-ES" sz="2000" dirty="0">
              <a:latin typeface="Arial" panose="020B0604020202020204" pitchFamily="34" charset="0"/>
              <a:cs typeface="Arial" panose="020B0604020202020204" pitchFamily="34" charset="0"/>
            </a:rPr>
            <a:t>C122 Política de Empleo, 1964</a:t>
          </a:r>
          <a:endParaRPr lang="en-US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1E4217-CDD5-4E3F-A908-5C341A60C875}" type="parTrans" cxnId="{1A8B65A2-8BEC-419C-AE44-1D8F4D52A0B9}">
      <dgm:prSet/>
      <dgm:spPr/>
      <dgm:t>
        <a:bodyPr/>
        <a:lstStyle/>
        <a:p>
          <a:endParaRPr lang="en-US"/>
        </a:p>
      </dgm:t>
    </dgm:pt>
    <dgm:pt modelId="{8D52443A-E4F3-44D1-BFED-55D50E7918F9}" type="sibTrans" cxnId="{1A8B65A2-8BEC-419C-AE44-1D8F4D52A0B9}">
      <dgm:prSet/>
      <dgm:spPr/>
      <dgm:t>
        <a:bodyPr/>
        <a:lstStyle/>
        <a:p>
          <a:endParaRPr lang="en-US"/>
        </a:p>
      </dgm:t>
    </dgm:pt>
    <dgm:pt modelId="{0D0B3EC5-8B7E-425C-A8CD-EF7A4854B3FF}" type="pres">
      <dgm:prSet presAssocID="{2DAB8E4D-2834-439C-9F82-C0CBBB79085A}" presName="Name0" presStyleCnt="0">
        <dgm:presLayoutVars>
          <dgm:dir/>
          <dgm:resizeHandles val="exact"/>
        </dgm:presLayoutVars>
      </dgm:prSet>
      <dgm:spPr/>
    </dgm:pt>
    <dgm:pt modelId="{BC958C5F-A008-463E-9F1E-864015912323}" type="pres">
      <dgm:prSet presAssocID="{02F3D3C6-FB4E-4865-854E-953790BA646F}" presName="composite" presStyleCnt="0"/>
      <dgm:spPr/>
    </dgm:pt>
    <dgm:pt modelId="{C451DE00-1003-43CB-98DC-774AE4EF6CBA}" type="pres">
      <dgm:prSet presAssocID="{02F3D3C6-FB4E-4865-854E-953790BA646F}" presName="rect1" presStyleLbl="trAlignAcc1" presStyleIdx="0" presStyleCnt="3">
        <dgm:presLayoutVars>
          <dgm:bulletEnabled val="1"/>
        </dgm:presLayoutVars>
      </dgm:prSet>
      <dgm:spPr/>
    </dgm:pt>
    <dgm:pt modelId="{6396949C-71E8-407B-B619-17EAC11B1188}" type="pres">
      <dgm:prSet presAssocID="{02F3D3C6-FB4E-4865-854E-953790BA646F}" presName="rect2" presStyleLbl="fgImgPlace1" presStyleIdx="0" presStyleCnt="3"/>
      <dgm:spPr>
        <a:solidFill>
          <a:srgbClr val="154F98"/>
        </a:solidFill>
      </dgm:spPr>
    </dgm:pt>
    <dgm:pt modelId="{70748807-5795-4733-B610-0996AB73DA34}" type="pres">
      <dgm:prSet presAssocID="{48A57AE1-EF2F-4525-966A-13D43D672007}" presName="sibTrans" presStyleCnt="0"/>
      <dgm:spPr/>
    </dgm:pt>
    <dgm:pt modelId="{098F6217-EF33-4766-8639-6D9AAD211171}" type="pres">
      <dgm:prSet presAssocID="{54C435D6-5494-4F13-89EE-7E419931B8BD}" presName="composite" presStyleCnt="0"/>
      <dgm:spPr/>
    </dgm:pt>
    <dgm:pt modelId="{F4D19DFC-8704-4405-97C0-E1F6E744B8CC}" type="pres">
      <dgm:prSet presAssocID="{54C435D6-5494-4F13-89EE-7E419931B8BD}" presName="rect1" presStyleLbl="trAlignAcc1" presStyleIdx="1" presStyleCnt="3">
        <dgm:presLayoutVars>
          <dgm:bulletEnabled val="1"/>
        </dgm:presLayoutVars>
      </dgm:prSet>
      <dgm:spPr/>
    </dgm:pt>
    <dgm:pt modelId="{00C96418-75DB-421E-8253-21E55B4F6CAF}" type="pres">
      <dgm:prSet presAssocID="{54C435D6-5494-4F13-89EE-7E419931B8BD}" presName="rect2" presStyleLbl="fgImgPlace1" presStyleIdx="1" presStyleCnt="3"/>
      <dgm:spPr>
        <a:solidFill>
          <a:srgbClr val="154F98"/>
        </a:solidFill>
      </dgm:spPr>
    </dgm:pt>
    <dgm:pt modelId="{4ED2507F-1F56-4E4E-8304-371C9E9C0E19}" type="pres">
      <dgm:prSet presAssocID="{27D8CCAF-5CF5-4D81-94ED-B4BE974ABE53}" presName="sibTrans" presStyleCnt="0"/>
      <dgm:spPr/>
    </dgm:pt>
    <dgm:pt modelId="{2B50AF42-9E09-422C-8CDA-0CF4255F1479}" type="pres">
      <dgm:prSet presAssocID="{EBFA4307-AFEF-49BE-B140-4600D55EF4C3}" presName="composite" presStyleCnt="0"/>
      <dgm:spPr/>
    </dgm:pt>
    <dgm:pt modelId="{CBB3C99A-0424-42CC-B780-99CFE6F79435}" type="pres">
      <dgm:prSet presAssocID="{EBFA4307-AFEF-49BE-B140-4600D55EF4C3}" presName="rect1" presStyleLbl="trAlignAcc1" presStyleIdx="2" presStyleCnt="3" custLinFactNeighborX="536" custLinFactNeighborY="-4906">
        <dgm:presLayoutVars>
          <dgm:bulletEnabled val="1"/>
        </dgm:presLayoutVars>
      </dgm:prSet>
      <dgm:spPr/>
    </dgm:pt>
    <dgm:pt modelId="{2AF6D1AF-D3DE-47F4-9BEA-F5EEC817BEE0}" type="pres">
      <dgm:prSet presAssocID="{EBFA4307-AFEF-49BE-B140-4600D55EF4C3}" presName="rect2" presStyleLbl="fgImgPlace1" presStyleIdx="2" presStyleCnt="3"/>
      <dgm:spPr>
        <a:solidFill>
          <a:srgbClr val="154F98"/>
        </a:solidFill>
      </dgm:spPr>
    </dgm:pt>
  </dgm:ptLst>
  <dgm:cxnLst>
    <dgm:cxn modelId="{DC86161D-BFE2-45E6-B818-DE77A7B750B8}" srcId="{2DAB8E4D-2834-439C-9F82-C0CBBB79085A}" destId="{02F3D3C6-FB4E-4865-854E-953790BA646F}" srcOrd="0" destOrd="0" parTransId="{BC66AB80-896C-4C13-935D-CA553A545AEA}" sibTransId="{48A57AE1-EF2F-4525-966A-13D43D672007}"/>
    <dgm:cxn modelId="{30F8401E-2855-466B-B825-54F859F5AE07}" type="presOf" srcId="{2DAB8E4D-2834-439C-9F82-C0CBBB79085A}" destId="{0D0B3EC5-8B7E-425C-A8CD-EF7A4854B3FF}" srcOrd="0" destOrd="0" presId="urn:microsoft.com/office/officeart/2008/layout/PictureStrips"/>
    <dgm:cxn modelId="{B1A96A40-489C-40BE-AA8A-B00607A4966C}" type="presOf" srcId="{EBFA4307-AFEF-49BE-B140-4600D55EF4C3}" destId="{CBB3C99A-0424-42CC-B780-99CFE6F79435}" srcOrd="0" destOrd="0" presId="urn:microsoft.com/office/officeart/2008/layout/PictureStrips"/>
    <dgm:cxn modelId="{1055C86B-037F-4D6F-B264-3D7577DADEDF}" type="presOf" srcId="{02F3D3C6-FB4E-4865-854E-953790BA646F}" destId="{C451DE00-1003-43CB-98DC-774AE4EF6CBA}" srcOrd="0" destOrd="0" presId="urn:microsoft.com/office/officeart/2008/layout/PictureStrips"/>
    <dgm:cxn modelId="{FC6E504D-CEF1-42CE-9833-E7B650482442}" type="presOf" srcId="{54C435D6-5494-4F13-89EE-7E419931B8BD}" destId="{F4D19DFC-8704-4405-97C0-E1F6E744B8CC}" srcOrd="0" destOrd="0" presId="urn:microsoft.com/office/officeart/2008/layout/PictureStrips"/>
    <dgm:cxn modelId="{1A8B65A2-8BEC-419C-AE44-1D8F4D52A0B9}" srcId="{2DAB8E4D-2834-439C-9F82-C0CBBB79085A}" destId="{EBFA4307-AFEF-49BE-B140-4600D55EF4C3}" srcOrd="2" destOrd="0" parTransId="{811E4217-CDD5-4E3F-A908-5C341A60C875}" sibTransId="{8D52443A-E4F3-44D1-BFED-55D50E7918F9}"/>
    <dgm:cxn modelId="{055F21CC-AE46-4AB1-8991-A0FA52B4E48D}" srcId="{2DAB8E4D-2834-439C-9F82-C0CBBB79085A}" destId="{54C435D6-5494-4F13-89EE-7E419931B8BD}" srcOrd="1" destOrd="0" parTransId="{8A2DF759-9A28-42C0-9472-CE0E60894AA6}" sibTransId="{27D8CCAF-5CF5-4D81-94ED-B4BE974ABE53}"/>
    <dgm:cxn modelId="{ACAACE3C-1DAF-4B47-9BC9-686613A1755C}" type="presParOf" srcId="{0D0B3EC5-8B7E-425C-A8CD-EF7A4854B3FF}" destId="{BC958C5F-A008-463E-9F1E-864015912323}" srcOrd="0" destOrd="0" presId="urn:microsoft.com/office/officeart/2008/layout/PictureStrips"/>
    <dgm:cxn modelId="{C0619513-D543-46D6-91BE-20D2AA876315}" type="presParOf" srcId="{BC958C5F-A008-463E-9F1E-864015912323}" destId="{C451DE00-1003-43CB-98DC-774AE4EF6CBA}" srcOrd="0" destOrd="0" presId="urn:microsoft.com/office/officeart/2008/layout/PictureStrips"/>
    <dgm:cxn modelId="{CE3A9F65-6327-47D0-9662-7EE750A5B520}" type="presParOf" srcId="{BC958C5F-A008-463E-9F1E-864015912323}" destId="{6396949C-71E8-407B-B619-17EAC11B1188}" srcOrd="1" destOrd="0" presId="urn:microsoft.com/office/officeart/2008/layout/PictureStrips"/>
    <dgm:cxn modelId="{02BEE17B-5AB5-465C-91D5-3D7EE149C90E}" type="presParOf" srcId="{0D0B3EC5-8B7E-425C-A8CD-EF7A4854B3FF}" destId="{70748807-5795-4733-B610-0996AB73DA34}" srcOrd="1" destOrd="0" presId="urn:microsoft.com/office/officeart/2008/layout/PictureStrips"/>
    <dgm:cxn modelId="{E77BF30E-0288-404E-BB74-36A82E3F2C1F}" type="presParOf" srcId="{0D0B3EC5-8B7E-425C-A8CD-EF7A4854B3FF}" destId="{098F6217-EF33-4766-8639-6D9AAD211171}" srcOrd="2" destOrd="0" presId="urn:microsoft.com/office/officeart/2008/layout/PictureStrips"/>
    <dgm:cxn modelId="{79E34059-C185-4766-B95C-05563914B93F}" type="presParOf" srcId="{098F6217-EF33-4766-8639-6D9AAD211171}" destId="{F4D19DFC-8704-4405-97C0-E1F6E744B8CC}" srcOrd="0" destOrd="0" presId="urn:microsoft.com/office/officeart/2008/layout/PictureStrips"/>
    <dgm:cxn modelId="{DF3933D4-50CD-4468-83CC-AE46B68F9AB7}" type="presParOf" srcId="{098F6217-EF33-4766-8639-6D9AAD211171}" destId="{00C96418-75DB-421E-8253-21E55B4F6CAF}" srcOrd="1" destOrd="0" presId="urn:microsoft.com/office/officeart/2008/layout/PictureStrips"/>
    <dgm:cxn modelId="{F0E036A3-60F3-4242-87AA-D657219001CA}" type="presParOf" srcId="{0D0B3EC5-8B7E-425C-A8CD-EF7A4854B3FF}" destId="{4ED2507F-1F56-4E4E-8304-371C9E9C0E19}" srcOrd="3" destOrd="0" presId="urn:microsoft.com/office/officeart/2008/layout/PictureStrips"/>
    <dgm:cxn modelId="{57532E47-33BA-41BF-8E4A-6C679B220CC5}" type="presParOf" srcId="{0D0B3EC5-8B7E-425C-A8CD-EF7A4854B3FF}" destId="{2B50AF42-9E09-422C-8CDA-0CF4255F1479}" srcOrd="4" destOrd="0" presId="urn:microsoft.com/office/officeart/2008/layout/PictureStrips"/>
    <dgm:cxn modelId="{03996231-7D77-495F-878C-46901BEB8A85}" type="presParOf" srcId="{2B50AF42-9E09-422C-8CDA-0CF4255F1479}" destId="{CBB3C99A-0424-42CC-B780-99CFE6F79435}" srcOrd="0" destOrd="0" presId="urn:microsoft.com/office/officeart/2008/layout/PictureStrips"/>
    <dgm:cxn modelId="{C2CE98D1-D302-4C43-B071-D2EE5FADD8A6}" type="presParOf" srcId="{2B50AF42-9E09-422C-8CDA-0CF4255F1479}" destId="{2AF6D1AF-D3DE-47F4-9BEA-F5EEC817BEE0}" srcOrd="1" destOrd="0" presId="urn:microsoft.com/office/officeart/2008/layout/PictureStrip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D9718D-7CB4-490B-8324-CC74EC51B39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F8D0A7-5935-4E6B-9B31-961762E9D5BC}">
      <dgm:prSet phldrT="[Text]" custT="1"/>
      <dgm:spPr>
        <a:solidFill>
          <a:srgbClr val="154F98"/>
        </a:solidFill>
        <a:ln>
          <a:solidFill>
            <a:srgbClr val="154F98"/>
          </a:solidFill>
        </a:ln>
      </dgm:spPr>
      <dgm:t>
        <a:bodyPr/>
        <a:lstStyle/>
        <a:p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PASO 1: Se identifica un problema en el mundo laboral.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4D7CF7-32D9-4596-A14B-591DF0665751}" type="parTrans" cxnId="{0A8A3977-9769-4CEA-9DBA-0671FF8B9E87}">
      <dgm:prSet/>
      <dgm:spPr/>
      <dgm:t>
        <a:bodyPr/>
        <a:lstStyle/>
        <a:p>
          <a:endParaRPr lang="en-US"/>
        </a:p>
      </dgm:t>
    </dgm:pt>
    <dgm:pt modelId="{371C734E-6DC4-4C99-AF8A-A1C62783CDF1}" type="sibTrans" cxnId="{0A8A3977-9769-4CEA-9DBA-0671FF8B9E87}">
      <dgm:prSet/>
      <dgm:spPr>
        <a:ln>
          <a:solidFill>
            <a:srgbClr val="154F98"/>
          </a:solidFill>
        </a:ln>
      </dgm:spPr>
      <dgm:t>
        <a:bodyPr/>
        <a:lstStyle/>
        <a:p>
          <a:endParaRPr lang="en-US"/>
        </a:p>
      </dgm:t>
    </dgm:pt>
    <dgm:pt modelId="{C284875A-927E-4546-A968-BC5A8E500F78}">
      <dgm:prSet phldrT="[Text]" custT="1"/>
      <dgm:spPr>
        <a:solidFill>
          <a:srgbClr val="154F98"/>
        </a:solidFill>
      </dgm:spPr>
      <dgm:t>
        <a:bodyPr/>
        <a:lstStyle/>
        <a:p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PASO 3: El artículo es discutido por la Conferencia Internacional del Trabajo: dos veces (doble discusión) o una vez (discusión única)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EC9510-A561-47C3-A082-90F856C96F46}" type="parTrans" cxnId="{EF659605-A517-4B0D-A8FD-1234B5037E02}">
      <dgm:prSet/>
      <dgm:spPr/>
      <dgm:t>
        <a:bodyPr/>
        <a:lstStyle/>
        <a:p>
          <a:endParaRPr lang="en-US"/>
        </a:p>
      </dgm:t>
    </dgm:pt>
    <dgm:pt modelId="{A9022B14-2BA4-48F9-88CD-E54CA9CAB2C8}" type="sibTrans" cxnId="{EF659605-A517-4B0D-A8FD-1234B5037E02}">
      <dgm:prSet/>
      <dgm:spPr/>
      <dgm:t>
        <a:bodyPr/>
        <a:lstStyle/>
        <a:p>
          <a:endParaRPr lang="en-US"/>
        </a:p>
      </dgm:t>
    </dgm:pt>
    <dgm:pt modelId="{889907BE-0036-4E3A-B4A1-123D8E9B7720}">
      <dgm:prSet phldrT="[Text]" custT="1"/>
      <dgm:spPr>
        <a:solidFill>
          <a:srgbClr val="154F98"/>
        </a:solidFill>
      </dgm:spPr>
      <dgm:t>
        <a:bodyPr/>
        <a:lstStyle/>
        <a:p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PASO 4: Las NIT son adoptadas con una mayoría de 2/3 de los delegados presentes en la Conferencia Internacional del Trabajo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7CE231-3B21-4D00-827A-B9999E4C24B2}" type="parTrans" cxnId="{41A7439E-6803-4747-B8D7-8387CFFA8944}">
      <dgm:prSet/>
      <dgm:spPr/>
      <dgm:t>
        <a:bodyPr/>
        <a:lstStyle/>
        <a:p>
          <a:endParaRPr lang="en-US"/>
        </a:p>
      </dgm:t>
    </dgm:pt>
    <dgm:pt modelId="{E46994D4-0A4C-46DA-A8AA-FE69DB362D2B}" type="sibTrans" cxnId="{41A7439E-6803-4747-B8D7-8387CFFA8944}">
      <dgm:prSet/>
      <dgm:spPr/>
      <dgm:t>
        <a:bodyPr/>
        <a:lstStyle/>
        <a:p>
          <a:endParaRPr lang="en-US"/>
        </a:p>
      </dgm:t>
    </dgm:pt>
    <dgm:pt modelId="{B75CBB47-44D0-434F-9E0E-2A3D3E7B2C0B}">
      <dgm:prSet custT="1"/>
      <dgm:spPr>
        <a:solidFill>
          <a:srgbClr val="154F98"/>
        </a:solidFill>
      </dgm:spPr>
      <dgm:t>
        <a:bodyPr/>
        <a:lstStyle/>
        <a:p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PASO 2: El tema de establecimiento de normas se incluye en la agenda de la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Conferencia Internacional del Trabajo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</a:rPr>
            <a:t>por el </a:t>
          </a:r>
          <a:r>
            <a:rPr lang="es-ES" sz="18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Consejo de Administración.</a:t>
          </a:r>
          <a:endParaRPr lang="en-GB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62E278-2D93-4B58-B87A-05D225722562}" type="parTrans" cxnId="{9FBC7772-3085-4D2A-9ACE-40E30C831970}">
      <dgm:prSet/>
      <dgm:spPr/>
      <dgm:t>
        <a:bodyPr/>
        <a:lstStyle/>
        <a:p>
          <a:endParaRPr lang="en-US"/>
        </a:p>
      </dgm:t>
    </dgm:pt>
    <dgm:pt modelId="{38EE53F1-7D2A-414B-810C-6117B2E7ACF9}" type="sibTrans" cxnId="{9FBC7772-3085-4D2A-9ACE-40E30C831970}">
      <dgm:prSet/>
      <dgm:spPr/>
      <dgm:t>
        <a:bodyPr/>
        <a:lstStyle/>
        <a:p>
          <a:endParaRPr lang="en-US"/>
        </a:p>
      </dgm:t>
    </dgm:pt>
    <dgm:pt modelId="{9155B44C-E6C4-41E8-9CA0-B98E23078EDB}" type="pres">
      <dgm:prSet presAssocID="{6BD9718D-7CB4-490B-8324-CC74EC51B39F}" presName="Name0" presStyleCnt="0">
        <dgm:presLayoutVars>
          <dgm:chMax val="7"/>
          <dgm:chPref val="7"/>
          <dgm:dir/>
        </dgm:presLayoutVars>
      </dgm:prSet>
      <dgm:spPr/>
    </dgm:pt>
    <dgm:pt modelId="{D01E4E41-0191-4E95-B59A-3F5700C49123}" type="pres">
      <dgm:prSet presAssocID="{6BD9718D-7CB4-490B-8324-CC74EC51B39F}" presName="Name1" presStyleCnt="0"/>
      <dgm:spPr/>
    </dgm:pt>
    <dgm:pt modelId="{29FD12BA-BE70-4203-922B-9B8FED58BBCA}" type="pres">
      <dgm:prSet presAssocID="{6BD9718D-7CB4-490B-8324-CC74EC51B39F}" presName="cycle" presStyleCnt="0"/>
      <dgm:spPr/>
    </dgm:pt>
    <dgm:pt modelId="{B9A3140C-ED51-4953-85F2-6C5B21B6CC1C}" type="pres">
      <dgm:prSet presAssocID="{6BD9718D-7CB4-490B-8324-CC74EC51B39F}" presName="srcNode" presStyleLbl="node1" presStyleIdx="0" presStyleCnt="4"/>
      <dgm:spPr/>
    </dgm:pt>
    <dgm:pt modelId="{D9669399-ECED-429F-86F7-C95E5DC89DCD}" type="pres">
      <dgm:prSet presAssocID="{6BD9718D-7CB4-490B-8324-CC74EC51B39F}" presName="conn" presStyleLbl="parChTrans1D2" presStyleIdx="0" presStyleCnt="1"/>
      <dgm:spPr/>
    </dgm:pt>
    <dgm:pt modelId="{8C4BEF3B-E609-40A7-B0F9-6E3C4CC3A36E}" type="pres">
      <dgm:prSet presAssocID="{6BD9718D-7CB4-490B-8324-CC74EC51B39F}" presName="extraNode" presStyleLbl="node1" presStyleIdx="0" presStyleCnt="4"/>
      <dgm:spPr/>
    </dgm:pt>
    <dgm:pt modelId="{001AB17E-8BAF-466A-BFAA-0F8D6D700496}" type="pres">
      <dgm:prSet presAssocID="{6BD9718D-7CB4-490B-8324-CC74EC51B39F}" presName="dstNode" presStyleLbl="node1" presStyleIdx="0" presStyleCnt="4"/>
      <dgm:spPr/>
    </dgm:pt>
    <dgm:pt modelId="{4DD36E82-DF28-48AB-8B1C-037C32F21B0B}" type="pres">
      <dgm:prSet presAssocID="{BEF8D0A7-5935-4E6B-9B31-961762E9D5BC}" presName="text_1" presStyleLbl="node1" presStyleIdx="0" presStyleCnt="4">
        <dgm:presLayoutVars>
          <dgm:bulletEnabled val="1"/>
        </dgm:presLayoutVars>
      </dgm:prSet>
      <dgm:spPr/>
    </dgm:pt>
    <dgm:pt modelId="{3D52FA56-EFFE-4C77-AA1A-64C28311DFCF}" type="pres">
      <dgm:prSet presAssocID="{BEF8D0A7-5935-4E6B-9B31-961762E9D5BC}" presName="accent_1" presStyleCnt="0"/>
      <dgm:spPr/>
    </dgm:pt>
    <dgm:pt modelId="{C53702EC-FD06-4A0A-B1BB-EB898289E903}" type="pres">
      <dgm:prSet presAssocID="{BEF8D0A7-5935-4E6B-9B31-961762E9D5BC}" presName="accentRepeatNode" presStyleLbl="solidFgAcc1" presStyleIdx="0" presStyleCnt="4"/>
      <dgm:spPr>
        <a:ln>
          <a:solidFill>
            <a:srgbClr val="154F98"/>
          </a:solidFill>
        </a:ln>
      </dgm:spPr>
    </dgm:pt>
    <dgm:pt modelId="{FBFE7498-B7BB-4E3D-B31E-B3AE7A8EA9C3}" type="pres">
      <dgm:prSet presAssocID="{B75CBB47-44D0-434F-9E0E-2A3D3E7B2C0B}" presName="text_2" presStyleLbl="node1" presStyleIdx="1" presStyleCnt="4">
        <dgm:presLayoutVars>
          <dgm:bulletEnabled val="1"/>
        </dgm:presLayoutVars>
      </dgm:prSet>
      <dgm:spPr/>
    </dgm:pt>
    <dgm:pt modelId="{39C2313A-B8AE-45EE-AA48-0D5987911669}" type="pres">
      <dgm:prSet presAssocID="{B75CBB47-44D0-434F-9E0E-2A3D3E7B2C0B}" presName="accent_2" presStyleCnt="0"/>
      <dgm:spPr/>
    </dgm:pt>
    <dgm:pt modelId="{5669882D-9491-4F73-9511-BEC30D895320}" type="pres">
      <dgm:prSet presAssocID="{B75CBB47-44D0-434F-9E0E-2A3D3E7B2C0B}" presName="accentRepeatNode" presStyleLbl="solidFgAcc1" presStyleIdx="1" presStyleCnt="4"/>
      <dgm:spPr>
        <a:ln>
          <a:solidFill>
            <a:srgbClr val="154F98"/>
          </a:solidFill>
        </a:ln>
      </dgm:spPr>
    </dgm:pt>
    <dgm:pt modelId="{4A9A334F-DFCA-4DA5-B5A2-FCE721BD358D}" type="pres">
      <dgm:prSet presAssocID="{C284875A-927E-4546-A968-BC5A8E500F78}" presName="text_3" presStyleLbl="node1" presStyleIdx="2" presStyleCnt="4">
        <dgm:presLayoutVars>
          <dgm:bulletEnabled val="1"/>
        </dgm:presLayoutVars>
      </dgm:prSet>
      <dgm:spPr/>
    </dgm:pt>
    <dgm:pt modelId="{CCEED77A-A3F6-47F2-A4A0-5398F64E9899}" type="pres">
      <dgm:prSet presAssocID="{C284875A-927E-4546-A968-BC5A8E500F78}" presName="accent_3" presStyleCnt="0"/>
      <dgm:spPr/>
    </dgm:pt>
    <dgm:pt modelId="{E5360BAB-1F3B-4A7A-902B-05F5078ADDF9}" type="pres">
      <dgm:prSet presAssocID="{C284875A-927E-4546-A968-BC5A8E500F78}" presName="accentRepeatNode" presStyleLbl="solidFgAcc1" presStyleIdx="2" presStyleCnt="4"/>
      <dgm:spPr>
        <a:ln>
          <a:solidFill>
            <a:srgbClr val="154F98"/>
          </a:solidFill>
        </a:ln>
      </dgm:spPr>
    </dgm:pt>
    <dgm:pt modelId="{18B27655-CA25-4ED3-B80F-B0DEA2430450}" type="pres">
      <dgm:prSet presAssocID="{889907BE-0036-4E3A-B4A1-123D8E9B7720}" presName="text_4" presStyleLbl="node1" presStyleIdx="3" presStyleCnt="4">
        <dgm:presLayoutVars>
          <dgm:bulletEnabled val="1"/>
        </dgm:presLayoutVars>
      </dgm:prSet>
      <dgm:spPr/>
    </dgm:pt>
    <dgm:pt modelId="{DEF762E6-6275-4FCD-A407-08569C4B648B}" type="pres">
      <dgm:prSet presAssocID="{889907BE-0036-4E3A-B4A1-123D8E9B7720}" presName="accent_4" presStyleCnt="0"/>
      <dgm:spPr/>
    </dgm:pt>
    <dgm:pt modelId="{46EA3F58-6E7E-41CD-BC39-CAA356744793}" type="pres">
      <dgm:prSet presAssocID="{889907BE-0036-4E3A-B4A1-123D8E9B7720}" presName="accentRepeatNode" presStyleLbl="solidFgAcc1" presStyleIdx="3" presStyleCnt="4"/>
      <dgm:spPr>
        <a:ln>
          <a:solidFill>
            <a:srgbClr val="154F98"/>
          </a:solidFill>
        </a:ln>
      </dgm:spPr>
    </dgm:pt>
  </dgm:ptLst>
  <dgm:cxnLst>
    <dgm:cxn modelId="{6ABD4F04-E013-4A64-BE1F-A4853A7D8B68}" type="presOf" srcId="{C284875A-927E-4546-A968-BC5A8E500F78}" destId="{4A9A334F-DFCA-4DA5-B5A2-FCE721BD358D}" srcOrd="0" destOrd="0" presId="urn:microsoft.com/office/officeart/2008/layout/VerticalCurvedList"/>
    <dgm:cxn modelId="{EF659605-A517-4B0D-A8FD-1234B5037E02}" srcId="{6BD9718D-7CB4-490B-8324-CC74EC51B39F}" destId="{C284875A-927E-4546-A968-BC5A8E500F78}" srcOrd="2" destOrd="0" parTransId="{E1EC9510-A561-47C3-A082-90F856C96F46}" sibTransId="{A9022B14-2BA4-48F9-88CD-E54CA9CAB2C8}"/>
    <dgm:cxn modelId="{1D3F6006-3F83-4BAC-949D-FCCA3CC48DD6}" type="presOf" srcId="{6BD9718D-7CB4-490B-8324-CC74EC51B39F}" destId="{9155B44C-E6C4-41E8-9CA0-B98E23078EDB}" srcOrd="0" destOrd="0" presId="urn:microsoft.com/office/officeart/2008/layout/VerticalCurvedList"/>
    <dgm:cxn modelId="{929C791A-6868-463F-944A-37D1559F972F}" type="presOf" srcId="{B75CBB47-44D0-434F-9E0E-2A3D3E7B2C0B}" destId="{FBFE7498-B7BB-4E3D-B31E-B3AE7A8EA9C3}" srcOrd="0" destOrd="0" presId="urn:microsoft.com/office/officeart/2008/layout/VerticalCurvedList"/>
    <dgm:cxn modelId="{FAD44E1F-2899-4DE8-8181-071E7175D5CA}" type="presOf" srcId="{BEF8D0A7-5935-4E6B-9B31-961762E9D5BC}" destId="{4DD36E82-DF28-48AB-8B1C-037C32F21B0B}" srcOrd="0" destOrd="0" presId="urn:microsoft.com/office/officeart/2008/layout/VerticalCurvedList"/>
    <dgm:cxn modelId="{ECCC8B2B-4FFA-4B9C-AA8D-EB519404A4FD}" type="presOf" srcId="{889907BE-0036-4E3A-B4A1-123D8E9B7720}" destId="{18B27655-CA25-4ED3-B80F-B0DEA2430450}" srcOrd="0" destOrd="0" presId="urn:microsoft.com/office/officeart/2008/layout/VerticalCurvedList"/>
    <dgm:cxn modelId="{70B33C5B-7D57-477D-BBE6-BE130203271E}" type="presOf" srcId="{371C734E-6DC4-4C99-AF8A-A1C62783CDF1}" destId="{D9669399-ECED-429F-86F7-C95E5DC89DCD}" srcOrd="0" destOrd="0" presId="urn:microsoft.com/office/officeart/2008/layout/VerticalCurvedList"/>
    <dgm:cxn modelId="{9FBC7772-3085-4D2A-9ACE-40E30C831970}" srcId="{6BD9718D-7CB4-490B-8324-CC74EC51B39F}" destId="{B75CBB47-44D0-434F-9E0E-2A3D3E7B2C0B}" srcOrd="1" destOrd="0" parTransId="{AD62E278-2D93-4B58-B87A-05D225722562}" sibTransId="{38EE53F1-7D2A-414B-810C-6117B2E7ACF9}"/>
    <dgm:cxn modelId="{0A8A3977-9769-4CEA-9DBA-0671FF8B9E87}" srcId="{6BD9718D-7CB4-490B-8324-CC74EC51B39F}" destId="{BEF8D0A7-5935-4E6B-9B31-961762E9D5BC}" srcOrd="0" destOrd="0" parTransId="{034D7CF7-32D9-4596-A14B-591DF0665751}" sibTransId="{371C734E-6DC4-4C99-AF8A-A1C62783CDF1}"/>
    <dgm:cxn modelId="{41A7439E-6803-4747-B8D7-8387CFFA8944}" srcId="{6BD9718D-7CB4-490B-8324-CC74EC51B39F}" destId="{889907BE-0036-4E3A-B4A1-123D8E9B7720}" srcOrd="3" destOrd="0" parTransId="{317CE231-3B21-4D00-827A-B9999E4C24B2}" sibTransId="{E46994D4-0A4C-46DA-A8AA-FE69DB362D2B}"/>
    <dgm:cxn modelId="{F5CE08DE-9791-4115-B462-A6A22A2CBBC5}" type="presParOf" srcId="{9155B44C-E6C4-41E8-9CA0-B98E23078EDB}" destId="{D01E4E41-0191-4E95-B59A-3F5700C49123}" srcOrd="0" destOrd="0" presId="urn:microsoft.com/office/officeart/2008/layout/VerticalCurvedList"/>
    <dgm:cxn modelId="{620B40DA-4CC4-4AFC-8813-A6FA1314540A}" type="presParOf" srcId="{D01E4E41-0191-4E95-B59A-3F5700C49123}" destId="{29FD12BA-BE70-4203-922B-9B8FED58BBCA}" srcOrd="0" destOrd="0" presId="urn:microsoft.com/office/officeart/2008/layout/VerticalCurvedList"/>
    <dgm:cxn modelId="{0800876C-131A-492C-82B9-85CFB9DF08FD}" type="presParOf" srcId="{29FD12BA-BE70-4203-922B-9B8FED58BBCA}" destId="{B9A3140C-ED51-4953-85F2-6C5B21B6CC1C}" srcOrd="0" destOrd="0" presId="urn:microsoft.com/office/officeart/2008/layout/VerticalCurvedList"/>
    <dgm:cxn modelId="{66680D7F-4134-4D33-B82D-1F8D26EBF5EE}" type="presParOf" srcId="{29FD12BA-BE70-4203-922B-9B8FED58BBCA}" destId="{D9669399-ECED-429F-86F7-C95E5DC89DCD}" srcOrd="1" destOrd="0" presId="urn:microsoft.com/office/officeart/2008/layout/VerticalCurvedList"/>
    <dgm:cxn modelId="{2B4CD9B7-EB5E-4ECB-8317-33A59DDBC850}" type="presParOf" srcId="{29FD12BA-BE70-4203-922B-9B8FED58BBCA}" destId="{8C4BEF3B-E609-40A7-B0F9-6E3C4CC3A36E}" srcOrd="2" destOrd="0" presId="urn:microsoft.com/office/officeart/2008/layout/VerticalCurvedList"/>
    <dgm:cxn modelId="{36FE2834-6787-41E1-9881-0C8C44BCC76B}" type="presParOf" srcId="{29FD12BA-BE70-4203-922B-9B8FED58BBCA}" destId="{001AB17E-8BAF-466A-BFAA-0F8D6D700496}" srcOrd="3" destOrd="0" presId="urn:microsoft.com/office/officeart/2008/layout/VerticalCurvedList"/>
    <dgm:cxn modelId="{72189EFD-BE0E-4E8C-B4A6-C8DDD079EB6F}" type="presParOf" srcId="{D01E4E41-0191-4E95-B59A-3F5700C49123}" destId="{4DD36E82-DF28-48AB-8B1C-037C32F21B0B}" srcOrd="1" destOrd="0" presId="urn:microsoft.com/office/officeart/2008/layout/VerticalCurvedList"/>
    <dgm:cxn modelId="{7C266116-207E-451A-A4CF-7A8ACF86E922}" type="presParOf" srcId="{D01E4E41-0191-4E95-B59A-3F5700C49123}" destId="{3D52FA56-EFFE-4C77-AA1A-64C28311DFCF}" srcOrd="2" destOrd="0" presId="urn:microsoft.com/office/officeart/2008/layout/VerticalCurvedList"/>
    <dgm:cxn modelId="{ED5281D9-64F6-4DD6-9D2E-F71B659B12E1}" type="presParOf" srcId="{3D52FA56-EFFE-4C77-AA1A-64C28311DFCF}" destId="{C53702EC-FD06-4A0A-B1BB-EB898289E903}" srcOrd="0" destOrd="0" presId="urn:microsoft.com/office/officeart/2008/layout/VerticalCurvedList"/>
    <dgm:cxn modelId="{398A50EB-AF31-48C0-90D4-5ECCDF96EAFF}" type="presParOf" srcId="{D01E4E41-0191-4E95-B59A-3F5700C49123}" destId="{FBFE7498-B7BB-4E3D-B31E-B3AE7A8EA9C3}" srcOrd="3" destOrd="0" presId="urn:microsoft.com/office/officeart/2008/layout/VerticalCurvedList"/>
    <dgm:cxn modelId="{AE5F6B2E-1394-4610-A63E-DE49FD530C3C}" type="presParOf" srcId="{D01E4E41-0191-4E95-B59A-3F5700C49123}" destId="{39C2313A-B8AE-45EE-AA48-0D5987911669}" srcOrd="4" destOrd="0" presId="urn:microsoft.com/office/officeart/2008/layout/VerticalCurvedList"/>
    <dgm:cxn modelId="{D9604C66-019B-4B94-9D71-A1CD796E4862}" type="presParOf" srcId="{39C2313A-B8AE-45EE-AA48-0D5987911669}" destId="{5669882D-9491-4F73-9511-BEC30D895320}" srcOrd="0" destOrd="0" presId="urn:microsoft.com/office/officeart/2008/layout/VerticalCurvedList"/>
    <dgm:cxn modelId="{FF252E40-F14B-418E-B95B-A936C67FB89D}" type="presParOf" srcId="{D01E4E41-0191-4E95-B59A-3F5700C49123}" destId="{4A9A334F-DFCA-4DA5-B5A2-FCE721BD358D}" srcOrd="5" destOrd="0" presId="urn:microsoft.com/office/officeart/2008/layout/VerticalCurvedList"/>
    <dgm:cxn modelId="{542E716E-812F-484D-AE61-28E0F03FBE2D}" type="presParOf" srcId="{D01E4E41-0191-4E95-B59A-3F5700C49123}" destId="{CCEED77A-A3F6-47F2-A4A0-5398F64E9899}" srcOrd="6" destOrd="0" presId="urn:microsoft.com/office/officeart/2008/layout/VerticalCurvedList"/>
    <dgm:cxn modelId="{DD4162D9-FB6E-4DF8-89AC-CC9DEA69BD78}" type="presParOf" srcId="{CCEED77A-A3F6-47F2-A4A0-5398F64E9899}" destId="{E5360BAB-1F3B-4A7A-902B-05F5078ADDF9}" srcOrd="0" destOrd="0" presId="urn:microsoft.com/office/officeart/2008/layout/VerticalCurvedList"/>
    <dgm:cxn modelId="{58F4ACB4-3600-4AC0-9D1D-6D1C36588EB0}" type="presParOf" srcId="{D01E4E41-0191-4E95-B59A-3F5700C49123}" destId="{18B27655-CA25-4ED3-B80F-B0DEA2430450}" srcOrd="7" destOrd="0" presId="urn:microsoft.com/office/officeart/2008/layout/VerticalCurvedList"/>
    <dgm:cxn modelId="{99508C10-557E-4920-8716-26CDECBB77C6}" type="presParOf" srcId="{D01E4E41-0191-4E95-B59A-3F5700C49123}" destId="{DEF762E6-6275-4FCD-A407-08569C4B648B}" srcOrd="8" destOrd="0" presId="urn:microsoft.com/office/officeart/2008/layout/VerticalCurvedList"/>
    <dgm:cxn modelId="{54411A7C-FF7A-4063-9165-433E99AF48EB}" type="presParOf" srcId="{DEF762E6-6275-4FCD-A407-08569C4B648B}" destId="{46EA3F58-6E7E-41CD-BC39-CAA3567447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8B52E6-BCF5-4A4B-841F-B32C1526EBC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9E39B9-22DD-4365-B302-8EEEA28745C2}">
      <dgm:prSet phldrT="[Text]"/>
      <dgm:spPr/>
      <dgm:t>
        <a:bodyPr/>
        <a:lstStyle/>
        <a:p>
          <a:pPr algn="l"/>
          <a:r>
            <a:rPr lang="es-ES" b="0" dirty="0">
              <a:latin typeface="Arial" panose="020B0604020202020204" pitchFamily="34" charset="0"/>
              <a:cs typeface="Arial" panose="020B0604020202020204" pitchFamily="34" charset="0"/>
            </a:rPr>
            <a:t>Sistema</a:t>
          </a:r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 regular </a:t>
          </a:r>
          <a:r>
            <a:rPr lang="es-ES" b="0" dirty="0">
              <a:latin typeface="Arial" panose="020B0604020202020204" pitchFamily="34" charset="0"/>
              <a:cs typeface="Arial" panose="020B0604020202020204" pitchFamily="34" charset="0"/>
            </a:rPr>
            <a:t>de supervisión</a:t>
          </a:r>
          <a:r>
            <a:rPr lang="en-US" b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9FF61410-F25D-4763-973B-9AA8013E8B51}" type="parTrans" cxnId="{C142AB0A-8665-4020-BE30-36AF3C99078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D19F53-6CCA-4C1A-883A-E0BB5CDD4B28}" type="sibTrans" cxnId="{C142AB0A-8665-4020-BE30-36AF3C990782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5DB73C-AF67-4013-BB99-BD25B4E50678}">
      <dgm:prSet phldrT="[Text]" custT="1"/>
      <dgm:spPr>
        <a:solidFill>
          <a:srgbClr val="154F98"/>
        </a:solidFill>
        <a:ln>
          <a:solidFill>
            <a:srgbClr val="154F98"/>
          </a:solidFill>
        </a:ln>
      </dgm:spPr>
      <dgm:t>
        <a:bodyPr/>
        <a:lstStyle/>
        <a:p>
          <a:r>
            <a:rPr lang="es-ES" sz="2500" kern="1200" dirty="0">
              <a:latin typeface="Arial" panose="020B0604020202020204" pitchFamily="34" charset="0"/>
              <a:cs typeface="Arial" panose="020B0604020202020204" pitchFamily="34" charset="0"/>
            </a:rPr>
            <a:t>Ocurre periódicamente a partir de la ratificación.</a:t>
          </a:r>
          <a:endParaRPr lang="en-US" sz="2500" kern="1200" dirty="0">
            <a:solidFill>
              <a:srgbClr val="FFFFFF"/>
            </a:solidFill>
            <a:latin typeface="Arial" panose="020B0604020202020204" pitchFamily="34" charset="0"/>
            <a:ea typeface="Arial Unicode MS"/>
            <a:cs typeface="Arial" panose="020B0604020202020204" pitchFamily="34" charset="0"/>
          </a:endParaRPr>
        </a:p>
      </dgm:t>
    </dgm:pt>
    <dgm:pt modelId="{3454E431-ACBE-47AD-9495-BC5E6B144FCA}" type="parTrans" cxnId="{6B835FFA-7EBF-4ECB-8594-0E105C0AD45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F80FB5-A86D-40CD-BA56-B9B0518537CE}" type="sibTrans" cxnId="{6B835FFA-7EBF-4ECB-8594-0E105C0AD454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D63689-BAEA-4E34-9E88-827EE12FB901}">
      <dgm:prSet phldrT="[Text]"/>
      <dgm:spPr/>
      <dgm:t>
        <a:bodyPr/>
        <a:lstStyle/>
        <a:p>
          <a:pPr algn="l"/>
          <a:r>
            <a:rPr lang="es-ES" b="0" dirty="0">
              <a:latin typeface="Arial" panose="020B0604020202020204" pitchFamily="34" charset="0"/>
              <a:cs typeface="Arial" panose="020B0604020202020204" pitchFamily="34" charset="0"/>
            </a:rPr>
            <a:t>Procedimientos</a:t>
          </a:r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 especiales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D81C7B-F86A-4728-94E1-C22168B78A0B}" type="parTrans" cxnId="{B5DE2446-E3F2-439C-91EC-C4783F3D097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815D1D-302C-43A9-ABAE-10700DCF8E66}" type="sibTrans" cxnId="{B5DE2446-E3F2-439C-91EC-C4783F3D097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B04B6-5FB2-4C42-88E3-EDBE8DD80B21}">
      <dgm:prSet phldrT="[Text]" custT="1"/>
      <dgm:spPr>
        <a:solidFill>
          <a:srgbClr val="154F98"/>
        </a:solidFill>
        <a:ln>
          <a:solidFill>
            <a:srgbClr val="154F98"/>
          </a:solidFill>
        </a:ln>
      </dgm:spPr>
      <dgm:t>
        <a:bodyPr/>
        <a:lstStyle/>
        <a:p>
          <a:r>
            <a:rPr lang="es-ES" sz="2500" dirty="0">
              <a:latin typeface="Arial" panose="020B0604020202020204" pitchFamily="34" charset="0"/>
              <a:cs typeface="Arial" panose="020B0604020202020204" pitchFamily="34" charset="0"/>
            </a:rPr>
            <a:t>Comienzan cuando se presentan alegaciones de vulneraciones</a:t>
          </a:r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5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032FEF-3B4A-409E-8908-AF65CC090703}" type="parTrans" cxnId="{B734CA63-C86B-411B-9266-2F524A0DAE5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6E5DF6-D349-4E2C-BD6E-5DE5F5A99416}" type="sibTrans" cxnId="{B734CA63-C86B-411B-9266-2F524A0DAE59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89739A-E015-4252-85C8-402812412DBD}" type="pres">
      <dgm:prSet presAssocID="{A08B52E6-BCF5-4A4B-841F-B32C1526EBCB}" presName="Name0" presStyleCnt="0">
        <dgm:presLayoutVars>
          <dgm:dir/>
          <dgm:animLvl val="lvl"/>
          <dgm:resizeHandles val="exact"/>
        </dgm:presLayoutVars>
      </dgm:prSet>
      <dgm:spPr/>
    </dgm:pt>
    <dgm:pt modelId="{46DBC1C3-1379-4655-992B-3C1D4D5270F0}" type="pres">
      <dgm:prSet presAssocID="{EB9E39B9-22DD-4365-B302-8EEEA28745C2}" presName="linNode" presStyleCnt="0"/>
      <dgm:spPr/>
    </dgm:pt>
    <dgm:pt modelId="{DF109F13-C4DF-48B9-AF05-9AAB0424C03A}" type="pres">
      <dgm:prSet presAssocID="{EB9E39B9-22DD-4365-B302-8EEEA28745C2}" presName="parTx" presStyleLbl="revTx" presStyleIdx="0" presStyleCnt="2">
        <dgm:presLayoutVars>
          <dgm:chMax val="1"/>
          <dgm:bulletEnabled val="1"/>
        </dgm:presLayoutVars>
      </dgm:prSet>
      <dgm:spPr/>
    </dgm:pt>
    <dgm:pt modelId="{C8377DA6-28E0-46C4-9298-ACEA1129D604}" type="pres">
      <dgm:prSet presAssocID="{EB9E39B9-22DD-4365-B302-8EEEA28745C2}" presName="bracket" presStyleLbl="parChTrans1D1" presStyleIdx="0" presStyleCnt="2"/>
      <dgm:spPr>
        <a:ln>
          <a:solidFill>
            <a:srgbClr val="154F98"/>
          </a:solidFill>
        </a:ln>
      </dgm:spPr>
    </dgm:pt>
    <dgm:pt modelId="{249A6191-A930-4AFF-A262-C5BC2D2D1FB9}" type="pres">
      <dgm:prSet presAssocID="{EB9E39B9-22DD-4365-B302-8EEEA28745C2}" presName="spH" presStyleCnt="0"/>
      <dgm:spPr/>
    </dgm:pt>
    <dgm:pt modelId="{F3BD59C7-B8F9-419B-B170-2BFCCF4C9CD9}" type="pres">
      <dgm:prSet presAssocID="{EB9E39B9-22DD-4365-B302-8EEEA28745C2}" presName="desTx" presStyleLbl="node1" presStyleIdx="0" presStyleCnt="2" custScaleX="105216" custScaleY="93918" custLinFactNeighborX="-36546" custLinFactNeighborY="-5156">
        <dgm:presLayoutVars>
          <dgm:bulletEnabled val="1"/>
        </dgm:presLayoutVars>
      </dgm:prSet>
      <dgm:spPr/>
    </dgm:pt>
    <dgm:pt modelId="{0FB81D83-8916-492D-A005-1299D03A59F5}" type="pres">
      <dgm:prSet presAssocID="{7AD19F53-6CCA-4C1A-883A-E0BB5CDD4B28}" presName="spV" presStyleCnt="0"/>
      <dgm:spPr/>
    </dgm:pt>
    <dgm:pt modelId="{D10E5D70-1B3A-4248-A9C1-8F6245BDD7DB}" type="pres">
      <dgm:prSet presAssocID="{9ED63689-BAEA-4E34-9E88-827EE12FB901}" presName="linNode" presStyleCnt="0"/>
      <dgm:spPr/>
    </dgm:pt>
    <dgm:pt modelId="{133F4046-DA03-4BFD-9DC0-8E7E8F6B5BE0}" type="pres">
      <dgm:prSet presAssocID="{9ED63689-BAEA-4E34-9E88-827EE12FB901}" presName="parTx" presStyleLbl="revTx" presStyleIdx="1" presStyleCnt="2">
        <dgm:presLayoutVars>
          <dgm:chMax val="1"/>
          <dgm:bulletEnabled val="1"/>
        </dgm:presLayoutVars>
      </dgm:prSet>
      <dgm:spPr/>
    </dgm:pt>
    <dgm:pt modelId="{06804D26-DB46-4335-A430-118FE60FFE1E}" type="pres">
      <dgm:prSet presAssocID="{9ED63689-BAEA-4E34-9E88-827EE12FB901}" presName="bracket" presStyleLbl="parChTrans1D1" presStyleIdx="1" presStyleCnt="2"/>
      <dgm:spPr>
        <a:ln>
          <a:solidFill>
            <a:srgbClr val="154F98"/>
          </a:solidFill>
        </a:ln>
      </dgm:spPr>
    </dgm:pt>
    <dgm:pt modelId="{027953ED-C6E4-4152-A43A-CCB1D779BE27}" type="pres">
      <dgm:prSet presAssocID="{9ED63689-BAEA-4E34-9E88-827EE12FB901}" presName="spH" presStyleCnt="0"/>
      <dgm:spPr/>
    </dgm:pt>
    <dgm:pt modelId="{7076C710-6626-4827-9156-87CA8B1817A3}" type="pres">
      <dgm:prSet presAssocID="{9ED63689-BAEA-4E34-9E88-827EE12FB901}" presName="desTx" presStyleLbl="node1" presStyleIdx="1" presStyleCnt="2" custScaleX="103290">
        <dgm:presLayoutVars>
          <dgm:bulletEnabled val="1"/>
        </dgm:presLayoutVars>
      </dgm:prSet>
      <dgm:spPr/>
    </dgm:pt>
  </dgm:ptLst>
  <dgm:cxnLst>
    <dgm:cxn modelId="{0C1EA007-7D1A-4B2D-A442-3AFABBDA09AC}" type="presOf" srcId="{855DB73C-AF67-4013-BB99-BD25B4E50678}" destId="{F3BD59C7-B8F9-419B-B170-2BFCCF4C9CD9}" srcOrd="0" destOrd="0" presId="urn:diagrams.loki3.com/BracketList"/>
    <dgm:cxn modelId="{C142AB0A-8665-4020-BE30-36AF3C990782}" srcId="{A08B52E6-BCF5-4A4B-841F-B32C1526EBCB}" destId="{EB9E39B9-22DD-4365-B302-8EEEA28745C2}" srcOrd="0" destOrd="0" parTransId="{9FF61410-F25D-4763-973B-9AA8013E8B51}" sibTransId="{7AD19F53-6CCA-4C1A-883A-E0BB5CDD4B28}"/>
    <dgm:cxn modelId="{6FB6F325-FD18-4860-B32D-1B5D0E2C1D3A}" type="presOf" srcId="{A08B52E6-BCF5-4A4B-841F-B32C1526EBCB}" destId="{6489739A-E015-4252-85C8-402812412DBD}" srcOrd="0" destOrd="0" presId="urn:diagrams.loki3.com/BracketList"/>
    <dgm:cxn modelId="{795CFE33-9650-4F83-BC25-F633584DFC3E}" type="presOf" srcId="{9ED63689-BAEA-4E34-9E88-827EE12FB901}" destId="{133F4046-DA03-4BFD-9DC0-8E7E8F6B5BE0}" srcOrd="0" destOrd="0" presId="urn:diagrams.loki3.com/BracketList"/>
    <dgm:cxn modelId="{B734CA63-C86B-411B-9266-2F524A0DAE59}" srcId="{9ED63689-BAEA-4E34-9E88-827EE12FB901}" destId="{DA6B04B6-5FB2-4C42-88E3-EDBE8DD80B21}" srcOrd="0" destOrd="0" parTransId="{D2032FEF-3B4A-409E-8908-AF65CC090703}" sibTransId="{CB6E5DF6-D349-4E2C-BD6E-5DE5F5A99416}"/>
    <dgm:cxn modelId="{B5DE2446-E3F2-439C-91EC-C4783F3D097A}" srcId="{A08B52E6-BCF5-4A4B-841F-B32C1526EBCB}" destId="{9ED63689-BAEA-4E34-9E88-827EE12FB901}" srcOrd="1" destOrd="0" parTransId="{ECD81C7B-F86A-4728-94E1-C22168B78A0B}" sibTransId="{32815D1D-302C-43A9-ABAE-10700DCF8E66}"/>
    <dgm:cxn modelId="{DD81E1A0-0FDA-4C47-8BDF-13AFDFA67D77}" type="presOf" srcId="{EB9E39B9-22DD-4365-B302-8EEEA28745C2}" destId="{DF109F13-C4DF-48B9-AF05-9AAB0424C03A}" srcOrd="0" destOrd="0" presId="urn:diagrams.loki3.com/BracketList"/>
    <dgm:cxn modelId="{DACF1BEA-666B-4D91-AA24-4B54F149E2A4}" type="presOf" srcId="{DA6B04B6-5FB2-4C42-88E3-EDBE8DD80B21}" destId="{7076C710-6626-4827-9156-87CA8B1817A3}" srcOrd="0" destOrd="0" presId="urn:diagrams.loki3.com/BracketList"/>
    <dgm:cxn modelId="{6B835FFA-7EBF-4ECB-8594-0E105C0AD454}" srcId="{EB9E39B9-22DD-4365-B302-8EEEA28745C2}" destId="{855DB73C-AF67-4013-BB99-BD25B4E50678}" srcOrd="0" destOrd="0" parTransId="{3454E431-ACBE-47AD-9495-BC5E6B144FCA}" sibTransId="{94F80FB5-A86D-40CD-BA56-B9B0518537CE}"/>
    <dgm:cxn modelId="{4236DA36-7C0A-4961-9792-B11989BEEF5F}" type="presParOf" srcId="{6489739A-E015-4252-85C8-402812412DBD}" destId="{46DBC1C3-1379-4655-992B-3C1D4D5270F0}" srcOrd="0" destOrd="0" presId="urn:diagrams.loki3.com/BracketList"/>
    <dgm:cxn modelId="{24A48187-BF8D-4AD5-A225-3C4F359EFC8C}" type="presParOf" srcId="{46DBC1C3-1379-4655-992B-3C1D4D5270F0}" destId="{DF109F13-C4DF-48B9-AF05-9AAB0424C03A}" srcOrd="0" destOrd="0" presId="urn:diagrams.loki3.com/BracketList"/>
    <dgm:cxn modelId="{882A4890-EA80-4F93-8DD7-F5293B78D1B3}" type="presParOf" srcId="{46DBC1C3-1379-4655-992B-3C1D4D5270F0}" destId="{C8377DA6-28E0-46C4-9298-ACEA1129D604}" srcOrd="1" destOrd="0" presId="urn:diagrams.loki3.com/BracketList"/>
    <dgm:cxn modelId="{385663F3-BADF-4791-8BC1-88C631BE41D5}" type="presParOf" srcId="{46DBC1C3-1379-4655-992B-3C1D4D5270F0}" destId="{249A6191-A930-4AFF-A262-C5BC2D2D1FB9}" srcOrd="2" destOrd="0" presId="urn:diagrams.loki3.com/BracketList"/>
    <dgm:cxn modelId="{D0F08883-4521-429A-993F-6D94647CCEF4}" type="presParOf" srcId="{46DBC1C3-1379-4655-992B-3C1D4D5270F0}" destId="{F3BD59C7-B8F9-419B-B170-2BFCCF4C9CD9}" srcOrd="3" destOrd="0" presId="urn:diagrams.loki3.com/BracketList"/>
    <dgm:cxn modelId="{90EB53D6-9DB6-42C4-B5D9-D007C4E91ABE}" type="presParOf" srcId="{6489739A-E015-4252-85C8-402812412DBD}" destId="{0FB81D83-8916-492D-A005-1299D03A59F5}" srcOrd="1" destOrd="0" presId="urn:diagrams.loki3.com/BracketList"/>
    <dgm:cxn modelId="{03439449-4805-445D-831D-E443695A50E3}" type="presParOf" srcId="{6489739A-E015-4252-85C8-402812412DBD}" destId="{D10E5D70-1B3A-4248-A9C1-8F6245BDD7DB}" srcOrd="2" destOrd="0" presId="urn:diagrams.loki3.com/BracketList"/>
    <dgm:cxn modelId="{088D3D31-65D6-4ED1-8ADC-F15921BB7AC7}" type="presParOf" srcId="{D10E5D70-1B3A-4248-A9C1-8F6245BDD7DB}" destId="{133F4046-DA03-4BFD-9DC0-8E7E8F6B5BE0}" srcOrd="0" destOrd="0" presId="urn:diagrams.loki3.com/BracketList"/>
    <dgm:cxn modelId="{47CFC011-E2F5-4367-B3F8-D1E126135220}" type="presParOf" srcId="{D10E5D70-1B3A-4248-A9C1-8F6245BDD7DB}" destId="{06804D26-DB46-4335-A430-118FE60FFE1E}" srcOrd="1" destOrd="0" presId="urn:diagrams.loki3.com/BracketList"/>
    <dgm:cxn modelId="{95D3FA30-F688-44F7-B8A2-2D10BEEED76A}" type="presParOf" srcId="{D10E5D70-1B3A-4248-A9C1-8F6245BDD7DB}" destId="{027953ED-C6E4-4152-A43A-CCB1D779BE27}" srcOrd="2" destOrd="0" presId="urn:diagrams.loki3.com/BracketList"/>
    <dgm:cxn modelId="{2CA09E19-4398-4F8D-816C-74D7010A722D}" type="presParOf" srcId="{D10E5D70-1B3A-4248-A9C1-8F6245BDD7DB}" destId="{7076C710-6626-4827-9156-87CA8B1817A3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8DB8FA-1188-47FF-A239-B3122822BDF9}">
      <dsp:nvSpPr>
        <dsp:cNvPr id="0" name=""/>
        <dsp:cNvSpPr/>
      </dsp:nvSpPr>
      <dsp:spPr>
        <a:xfrm>
          <a:off x="3911678" y="-216892"/>
          <a:ext cx="2641443" cy="1472281"/>
        </a:xfrm>
        <a:prstGeom prst="round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C87 Libertad de Asociación y Protección del Derecho a Organizar,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C98 Derecho a Organizarnos y Negociación Colectiva, 1949</a:t>
          </a:r>
          <a:endParaRPr lang="en-GB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983549" y="-145021"/>
        <a:ext cx="2497701" cy="1328539"/>
      </dsp:txXfrm>
    </dsp:sp>
    <dsp:sp modelId="{CA76697E-0E9F-4978-B2B2-48976130FB90}">
      <dsp:nvSpPr>
        <dsp:cNvPr id="0" name=""/>
        <dsp:cNvSpPr/>
      </dsp:nvSpPr>
      <dsp:spPr>
        <a:xfrm>
          <a:off x="4456895" y="1033871"/>
          <a:ext cx="3866179" cy="3866179"/>
        </a:xfrm>
        <a:custGeom>
          <a:avLst/>
          <a:gdLst/>
          <a:ahLst/>
          <a:cxnLst/>
          <a:rect l="0" t="0" r="0" b="0"/>
          <a:pathLst>
            <a:path>
              <a:moveTo>
                <a:pt x="2104666" y="7629"/>
              </a:moveTo>
              <a:arcTo wR="1933089" hR="1933089" stAng="16505529" swAng="1488700"/>
            </a:path>
          </a:pathLst>
        </a:custGeom>
        <a:noFill/>
        <a:ln w="9525" cap="flat" cmpd="sng" algn="ctr">
          <a:solidFill>
            <a:srgbClr val="154F98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533724-520B-4996-8F27-56295FFF2BCE}">
      <dsp:nvSpPr>
        <dsp:cNvPr id="0" name=""/>
        <dsp:cNvSpPr/>
      </dsp:nvSpPr>
      <dsp:spPr>
        <a:xfrm>
          <a:off x="6297570" y="1295475"/>
          <a:ext cx="2641443" cy="1472281"/>
        </a:xfrm>
        <a:prstGeom prst="round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C29 Trabajo Forzoso, 1930 (Protocolo de 2014 al C29</a:t>
          </a:r>
          <a:r>
            <a:rPr lang="en-GB" sz="1500" kern="1200" dirty="0">
              <a:latin typeface="Arial" panose="020B0604020202020204" pitchFamily="34" charset="0"/>
              <a:cs typeface="Arial" panose="020B0604020202020204" pitchFamily="34" charset="0"/>
            </a:rPr>
            <a:t>)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C105 Abolición del Trabajo Forzoso, 1957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69441" y="1367346"/>
        <a:ext cx="2497701" cy="1328539"/>
      </dsp:txXfrm>
    </dsp:sp>
    <dsp:sp modelId="{E5340EDB-1791-486C-9859-F098258EC036}">
      <dsp:nvSpPr>
        <dsp:cNvPr id="0" name=""/>
        <dsp:cNvSpPr/>
      </dsp:nvSpPr>
      <dsp:spPr>
        <a:xfrm>
          <a:off x="4510345" y="-687910"/>
          <a:ext cx="3866179" cy="3866179"/>
        </a:xfrm>
        <a:custGeom>
          <a:avLst/>
          <a:gdLst/>
          <a:ahLst/>
          <a:cxnLst/>
          <a:rect l="0" t="0" r="0" b="0"/>
          <a:pathLst>
            <a:path>
              <a:moveTo>
                <a:pt x="3119299" y="3459438"/>
              </a:moveTo>
              <a:arcTo wR="1933089" hR="1933089" stAng="3128834" swAng="1073492"/>
            </a:path>
          </a:pathLst>
        </a:custGeom>
        <a:noFill/>
        <a:ln w="9525" cap="flat" cmpd="sng" algn="ctr">
          <a:solidFill>
            <a:srgbClr val="154F98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4E463-43E0-4642-9379-C7FF20A78610}">
      <dsp:nvSpPr>
        <dsp:cNvPr id="0" name=""/>
        <dsp:cNvSpPr/>
      </dsp:nvSpPr>
      <dsp:spPr>
        <a:xfrm>
          <a:off x="5338625" y="3064220"/>
          <a:ext cx="2641443" cy="1472281"/>
        </a:xfrm>
        <a:prstGeom prst="round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C138 Edad Mínima, 1973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C182 Peores formas de trabajo infantil, 1999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10496" y="3136091"/>
        <a:ext cx="2497701" cy="1328539"/>
      </dsp:txXfrm>
    </dsp:sp>
    <dsp:sp modelId="{C31C09C3-7BFF-48E1-A646-109CEE8C402A}">
      <dsp:nvSpPr>
        <dsp:cNvPr id="0" name=""/>
        <dsp:cNvSpPr/>
      </dsp:nvSpPr>
      <dsp:spPr>
        <a:xfrm>
          <a:off x="3216791" y="555512"/>
          <a:ext cx="3866179" cy="3866179"/>
        </a:xfrm>
        <a:custGeom>
          <a:avLst/>
          <a:gdLst/>
          <a:ahLst/>
          <a:cxnLst/>
          <a:rect l="0" t="0" r="0" b="0"/>
          <a:pathLst>
            <a:path>
              <a:moveTo>
                <a:pt x="2119585" y="3857161"/>
              </a:moveTo>
              <a:arcTo wR="1933089" hR="1933089" stAng="5067824" swAng="393821"/>
            </a:path>
          </a:pathLst>
        </a:custGeom>
        <a:noFill/>
        <a:ln w="9525" cap="flat" cmpd="sng" algn="ctr">
          <a:solidFill>
            <a:srgbClr val="154F98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E8EAB-9E2D-4A7E-A791-C556B9DC3028}">
      <dsp:nvSpPr>
        <dsp:cNvPr id="0" name=""/>
        <dsp:cNvSpPr/>
      </dsp:nvSpPr>
      <dsp:spPr>
        <a:xfrm>
          <a:off x="2471517" y="3064221"/>
          <a:ext cx="2641443" cy="1472281"/>
        </a:xfrm>
        <a:prstGeom prst="round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0" kern="1200" dirty="0">
              <a:latin typeface="Arial" panose="020B0604020202020204" pitchFamily="34" charset="0"/>
              <a:cs typeface="Arial" panose="020B0604020202020204" pitchFamily="34" charset="0"/>
            </a:rPr>
            <a:t>C155 Seguridad y Salud en el Trabajo, 1981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0" kern="1200" dirty="0">
              <a:latin typeface="Arial" panose="020B0604020202020204" pitchFamily="34" charset="0"/>
              <a:cs typeface="Arial" panose="020B0604020202020204" pitchFamily="34" charset="0"/>
            </a:rPr>
            <a:t>C187 Marco de Promoción para la Seguridad y Salud en el Trabajo, 2006</a:t>
          </a:r>
          <a:endParaRPr lang="en-GB" sz="15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43388" y="3136092"/>
        <a:ext cx="2497701" cy="1328539"/>
      </dsp:txXfrm>
    </dsp:sp>
    <dsp:sp modelId="{769EE71D-C520-4564-9FB5-5E9EF4FDEF12}">
      <dsp:nvSpPr>
        <dsp:cNvPr id="0" name=""/>
        <dsp:cNvSpPr/>
      </dsp:nvSpPr>
      <dsp:spPr>
        <a:xfrm>
          <a:off x="1963111" y="-725257"/>
          <a:ext cx="3866179" cy="3866179"/>
        </a:xfrm>
        <a:custGeom>
          <a:avLst/>
          <a:gdLst/>
          <a:ahLst/>
          <a:cxnLst/>
          <a:rect l="0" t="0" r="0" b="0"/>
          <a:pathLst>
            <a:path>
              <a:moveTo>
                <a:pt x="1387531" y="3787598"/>
              </a:moveTo>
              <a:arcTo wR="1933089" hR="1933089" stAng="6383567" swAng="1174503"/>
            </a:path>
          </a:pathLst>
        </a:custGeom>
        <a:noFill/>
        <a:ln w="9525" cap="flat" cmpd="sng" algn="ctr">
          <a:solidFill>
            <a:srgbClr val="154F98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A928D-93F8-418A-A5EF-C43ED11A3006}">
      <dsp:nvSpPr>
        <dsp:cNvPr id="0" name=""/>
        <dsp:cNvSpPr/>
      </dsp:nvSpPr>
      <dsp:spPr>
        <a:xfrm>
          <a:off x="1450193" y="1296144"/>
          <a:ext cx="2641443" cy="1472281"/>
        </a:xfrm>
        <a:prstGeom prst="round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C100 Igualdad de Remuneración, 1951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C111 Discriminación (Empleo y Ocupación), 1958</a:t>
          </a:r>
          <a:endParaRPr lang="en-GB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22064" y="1368015"/>
        <a:ext cx="2497701" cy="1328539"/>
      </dsp:txXfrm>
    </dsp:sp>
    <dsp:sp modelId="{89044078-3C85-4141-96B7-78FC9A030A6C}">
      <dsp:nvSpPr>
        <dsp:cNvPr id="0" name=""/>
        <dsp:cNvSpPr/>
      </dsp:nvSpPr>
      <dsp:spPr>
        <a:xfrm>
          <a:off x="2048514" y="1039502"/>
          <a:ext cx="3866179" cy="3866179"/>
        </a:xfrm>
        <a:custGeom>
          <a:avLst/>
          <a:gdLst/>
          <a:ahLst/>
          <a:cxnLst/>
          <a:rect l="0" t="0" r="0" b="0"/>
          <a:pathLst>
            <a:path>
              <a:moveTo>
                <a:pt x="978676" y="252038"/>
              </a:moveTo>
              <a:arcTo wR="1933089" hR="1933089" stAng="14424861" swAng="1634248"/>
            </a:path>
          </a:pathLst>
        </a:custGeom>
        <a:noFill/>
        <a:ln w="9525" cap="flat" cmpd="sng" algn="ctr">
          <a:solidFill>
            <a:srgbClr val="154F98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1DE00-1003-43CB-98DC-774AE4EF6CBA}">
      <dsp:nvSpPr>
        <dsp:cNvPr id="0" name=""/>
        <dsp:cNvSpPr/>
      </dsp:nvSpPr>
      <dsp:spPr>
        <a:xfrm>
          <a:off x="206263" y="643854"/>
          <a:ext cx="4915185" cy="15359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154F9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0381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Arial" panose="020B0604020202020204" pitchFamily="34" charset="0"/>
              <a:cs typeface="Arial" panose="020B0604020202020204" pitchFamily="34" charset="0"/>
            </a:rPr>
            <a:t>C144 Consulta Tripartita (Normas Internacionales del Trabajo), 1976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6263" y="643854"/>
        <a:ext cx="4915185" cy="1535995"/>
      </dsp:txXfrm>
    </dsp:sp>
    <dsp:sp modelId="{6396949C-71E8-407B-B619-17EAC11B1188}">
      <dsp:nvSpPr>
        <dsp:cNvPr id="0" name=""/>
        <dsp:cNvSpPr/>
      </dsp:nvSpPr>
      <dsp:spPr>
        <a:xfrm>
          <a:off x="1463" y="421988"/>
          <a:ext cx="1075196" cy="1612795"/>
        </a:xfrm>
        <a:prstGeom prst="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D19DFC-8704-4405-97C0-E1F6E744B8CC}">
      <dsp:nvSpPr>
        <dsp:cNvPr id="0" name=""/>
        <dsp:cNvSpPr/>
      </dsp:nvSpPr>
      <dsp:spPr>
        <a:xfrm>
          <a:off x="5548150" y="643854"/>
          <a:ext cx="4915185" cy="15359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154F98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0381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Arial" panose="020B0604020202020204" pitchFamily="34" charset="0"/>
              <a:cs typeface="Arial" panose="020B0604020202020204" pitchFamily="34" charset="0"/>
            </a:rPr>
            <a:t>C81 Inspección Laboral, 1947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C129 </a:t>
          </a:r>
          <a:r>
            <a:rPr lang="es-ES" sz="2000" kern="1200" dirty="0">
              <a:latin typeface="Arial" panose="020B0604020202020204" pitchFamily="34" charset="0"/>
              <a:cs typeface="Arial" panose="020B0604020202020204" pitchFamily="34" charset="0"/>
            </a:rPr>
            <a:t>Inspección Laboral (Agricultura), 1969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548150" y="643854"/>
        <a:ext cx="4915185" cy="1535995"/>
      </dsp:txXfrm>
    </dsp:sp>
    <dsp:sp modelId="{00C96418-75DB-421E-8253-21E55B4F6CAF}">
      <dsp:nvSpPr>
        <dsp:cNvPr id="0" name=""/>
        <dsp:cNvSpPr/>
      </dsp:nvSpPr>
      <dsp:spPr>
        <a:xfrm>
          <a:off x="5343351" y="421988"/>
          <a:ext cx="1075196" cy="1612795"/>
        </a:xfrm>
        <a:prstGeom prst="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B3C99A-0424-42CC-B780-99CFE6F79435}">
      <dsp:nvSpPr>
        <dsp:cNvPr id="0" name=""/>
        <dsp:cNvSpPr/>
      </dsp:nvSpPr>
      <dsp:spPr>
        <a:xfrm>
          <a:off x="2903552" y="2502146"/>
          <a:ext cx="4915185" cy="1535995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0381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Arial" panose="020B0604020202020204" pitchFamily="34" charset="0"/>
              <a:cs typeface="Arial" panose="020B0604020202020204" pitchFamily="34" charset="0"/>
            </a:rPr>
            <a:t>C122 Política de Empleo, 1964</a:t>
          </a: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03552" y="2502146"/>
        <a:ext cx="4915185" cy="1535995"/>
      </dsp:txXfrm>
    </dsp:sp>
    <dsp:sp modelId="{2AF6D1AF-D3DE-47F4-9BEA-F5EEC817BEE0}">
      <dsp:nvSpPr>
        <dsp:cNvPr id="0" name=""/>
        <dsp:cNvSpPr/>
      </dsp:nvSpPr>
      <dsp:spPr>
        <a:xfrm>
          <a:off x="2672407" y="2355636"/>
          <a:ext cx="1075196" cy="1612795"/>
        </a:xfrm>
        <a:prstGeom prst="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69399-ECED-429F-86F7-C95E5DC89DCD}">
      <dsp:nvSpPr>
        <dsp:cNvPr id="0" name=""/>
        <dsp:cNvSpPr/>
      </dsp:nvSpPr>
      <dsp:spPr>
        <a:xfrm>
          <a:off x="-5127767" y="-785503"/>
          <a:ext cx="6106494" cy="61064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D36E82-DF28-48AB-8B1C-037C32F21B0B}">
      <dsp:nvSpPr>
        <dsp:cNvPr id="0" name=""/>
        <dsp:cNvSpPr/>
      </dsp:nvSpPr>
      <dsp:spPr>
        <a:xfrm>
          <a:off x="512466" y="348688"/>
          <a:ext cx="8521150" cy="697739"/>
        </a:xfrm>
        <a:prstGeom prst="rect">
          <a:avLst/>
        </a:prstGeom>
        <a:solidFill>
          <a:srgbClr val="154F98"/>
        </a:solidFill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383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PASO 1: Se identifica un problema en el mundo laboral.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466" y="348688"/>
        <a:ext cx="8521150" cy="697739"/>
      </dsp:txXfrm>
    </dsp:sp>
    <dsp:sp modelId="{C53702EC-FD06-4A0A-B1BB-EB898289E903}">
      <dsp:nvSpPr>
        <dsp:cNvPr id="0" name=""/>
        <dsp:cNvSpPr/>
      </dsp:nvSpPr>
      <dsp:spPr>
        <a:xfrm>
          <a:off x="76379" y="261470"/>
          <a:ext cx="872174" cy="87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FE7498-B7BB-4E3D-B31E-B3AE7A8EA9C3}">
      <dsp:nvSpPr>
        <dsp:cNvPr id="0" name=""/>
        <dsp:cNvSpPr/>
      </dsp:nvSpPr>
      <dsp:spPr>
        <a:xfrm>
          <a:off x="912496" y="1395478"/>
          <a:ext cx="8121120" cy="697739"/>
        </a:xfrm>
        <a:prstGeom prst="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383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PASO 2: El tema de establecimiento de normas se incluye en la agenda de la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Conferencia Internacional del Trabajo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por el </a:t>
          </a: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Consejo de Administración.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2496" y="1395478"/>
        <a:ext cx="8121120" cy="697739"/>
      </dsp:txXfrm>
    </dsp:sp>
    <dsp:sp modelId="{5669882D-9491-4F73-9511-BEC30D895320}">
      <dsp:nvSpPr>
        <dsp:cNvPr id="0" name=""/>
        <dsp:cNvSpPr/>
      </dsp:nvSpPr>
      <dsp:spPr>
        <a:xfrm>
          <a:off x="476409" y="1308261"/>
          <a:ext cx="872174" cy="87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A334F-DFCA-4DA5-B5A2-FCE721BD358D}">
      <dsp:nvSpPr>
        <dsp:cNvPr id="0" name=""/>
        <dsp:cNvSpPr/>
      </dsp:nvSpPr>
      <dsp:spPr>
        <a:xfrm>
          <a:off x="912496" y="2442269"/>
          <a:ext cx="8121120" cy="697739"/>
        </a:xfrm>
        <a:prstGeom prst="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383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PASO 3: El artículo es discutido por la Conferencia Internacional del Trabajo: dos veces (doble discusión) o una vez (discusión única)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2496" y="2442269"/>
        <a:ext cx="8121120" cy="697739"/>
      </dsp:txXfrm>
    </dsp:sp>
    <dsp:sp modelId="{E5360BAB-1F3B-4A7A-902B-05F5078ADDF9}">
      <dsp:nvSpPr>
        <dsp:cNvPr id="0" name=""/>
        <dsp:cNvSpPr/>
      </dsp:nvSpPr>
      <dsp:spPr>
        <a:xfrm>
          <a:off x="476409" y="2355051"/>
          <a:ext cx="872174" cy="87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B27655-CA25-4ED3-B80F-B0DEA2430450}">
      <dsp:nvSpPr>
        <dsp:cNvPr id="0" name=""/>
        <dsp:cNvSpPr/>
      </dsp:nvSpPr>
      <dsp:spPr>
        <a:xfrm>
          <a:off x="512466" y="3489059"/>
          <a:ext cx="8521150" cy="697739"/>
        </a:xfrm>
        <a:prstGeom prst="rect">
          <a:avLst/>
        </a:prstGeom>
        <a:solidFill>
          <a:srgbClr val="154F9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383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PASO 4: Las NIT son adoptadas con una mayoría de 2/3 de los delegados presentes en la Conferencia Internacional del Trabajo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2466" y="3489059"/>
        <a:ext cx="8521150" cy="697739"/>
      </dsp:txXfrm>
    </dsp:sp>
    <dsp:sp modelId="{46EA3F58-6E7E-41CD-BC39-CAA356744793}">
      <dsp:nvSpPr>
        <dsp:cNvPr id="0" name=""/>
        <dsp:cNvSpPr/>
      </dsp:nvSpPr>
      <dsp:spPr>
        <a:xfrm>
          <a:off x="76379" y="3401842"/>
          <a:ext cx="872174" cy="872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09F13-C4DF-48B9-AF05-9AAB0424C03A}">
      <dsp:nvSpPr>
        <dsp:cNvPr id="0" name=""/>
        <dsp:cNvSpPr/>
      </dsp:nvSpPr>
      <dsp:spPr>
        <a:xfrm>
          <a:off x="2403" y="371775"/>
          <a:ext cx="1960562" cy="846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>
              <a:latin typeface="Arial" panose="020B0604020202020204" pitchFamily="34" charset="0"/>
              <a:cs typeface="Arial" panose="020B0604020202020204" pitchFamily="34" charset="0"/>
            </a:rPr>
            <a:t>Sistema</a:t>
          </a:r>
          <a:r>
            <a:rPr lang="es-ES" sz="1800" b="1" kern="1200" dirty="0">
              <a:latin typeface="Arial" panose="020B0604020202020204" pitchFamily="34" charset="0"/>
              <a:cs typeface="Arial" panose="020B0604020202020204" pitchFamily="34" charset="0"/>
            </a:rPr>
            <a:t> regular </a:t>
          </a:r>
          <a:r>
            <a:rPr lang="es-ES" sz="1800" b="0" kern="1200" dirty="0">
              <a:latin typeface="Arial" panose="020B0604020202020204" pitchFamily="34" charset="0"/>
              <a:cs typeface="Arial" panose="020B0604020202020204" pitchFamily="34" charset="0"/>
            </a:rPr>
            <a:t>de supervisión</a:t>
          </a: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2403" y="371775"/>
        <a:ext cx="1960562" cy="846450"/>
      </dsp:txXfrm>
    </dsp:sp>
    <dsp:sp modelId="{C8377DA6-28E0-46C4-9298-ACEA1129D604}">
      <dsp:nvSpPr>
        <dsp:cNvPr id="0" name=""/>
        <dsp:cNvSpPr/>
      </dsp:nvSpPr>
      <dsp:spPr>
        <a:xfrm>
          <a:off x="1962966" y="239517"/>
          <a:ext cx="392112" cy="111096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D59C7-B8F9-419B-B170-2BFCCF4C9CD9}">
      <dsp:nvSpPr>
        <dsp:cNvPr id="0" name=""/>
        <dsp:cNvSpPr/>
      </dsp:nvSpPr>
      <dsp:spPr>
        <a:xfrm>
          <a:off x="2454603" y="216020"/>
          <a:ext cx="5610885" cy="1043396"/>
        </a:xfrm>
        <a:prstGeom prst="rect">
          <a:avLst/>
        </a:prstGeom>
        <a:solidFill>
          <a:srgbClr val="154F98"/>
        </a:solidFill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500" kern="1200" dirty="0">
              <a:latin typeface="Arial" panose="020B0604020202020204" pitchFamily="34" charset="0"/>
              <a:cs typeface="Arial" panose="020B0604020202020204" pitchFamily="34" charset="0"/>
            </a:rPr>
            <a:t>Ocurre periódicamente a partir de la ratificación.</a:t>
          </a:r>
          <a:endParaRPr lang="en-US" sz="2500" kern="1200" dirty="0">
            <a:solidFill>
              <a:srgbClr val="FFFFFF"/>
            </a:solidFill>
            <a:latin typeface="Arial" panose="020B0604020202020204" pitchFamily="34" charset="0"/>
            <a:ea typeface="Arial Unicode MS"/>
            <a:cs typeface="Arial" panose="020B0604020202020204" pitchFamily="34" charset="0"/>
          </a:endParaRPr>
        </a:p>
      </dsp:txBody>
      <dsp:txXfrm>
        <a:off x="2454603" y="216020"/>
        <a:ext cx="5610885" cy="1043396"/>
      </dsp:txXfrm>
    </dsp:sp>
    <dsp:sp modelId="{133F4046-DA03-4BFD-9DC0-8E7E8F6B5BE0}">
      <dsp:nvSpPr>
        <dsp:cNvPr id="0" name=""/>
        <dsp:cNvSpPr/>
      </dsp:nvSpPr>
      <dsp:spPr>
        <a:xfrm>
          <a:off x="2403" y="1550038"/>
          <a:ext cx="1986359" cy="599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0" kern="1200" dirty="0">
              <a:latin typeface="Arial" panose="020B0604020202020204" pitchFamily="34" charset="0"/>
              <a:cs typeface="Arial" panose="020B0604020202020204" pitchFamily="34" charset="0"/>
            </a:rPr>
            <a:t>Procedimientos</a:t>
          </a:r>
          <a:r>
            <a:rPr lang="es-ES" sz="1800" b="1" kern="1200" dirty="0">
              <a:latin typeface="Arial" panose="020B0604020202020204" pitchFamily="34" charset="0"/>
              <a:cs typeface="Arial" panose="020B0604020202020204" pitchFamily="34" charset="0"/>
            </a:rPr>
            <a:t> especiales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03" y="1550038"/>
        <a:ext cx="1986359" cy="599568"/>
      </dsp:txXfrm>
    </dsp:sp>
    <dsp:sp modelId="{06804D26-DB46-4335-A430-118FE60FFE1E}">
      <dsp:nvSpPr>
        <dsp:cNvPr id="0" name=""/>
        <dsp:cNvSpPr/>
      </dsp:nvSpPr>
      <dsp:spPr>
        <a:xfrm>
          <a:off x="1988762" y="1418883"/>
          <a:ext cx="397271" cy="86188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6C710-6626-4827-9156-87CA8B1817A3}">
      <dsp:nvSpPr>
        <dsp:cNvPr id="0" name=""/>
        <dsp:cNvSpPr/>
      </dsp:nvSpPr>
      <dsp:spPr>
        <a:xfrm>
          <a:off x="2544943" y="1418883"/>
          <a:ext cx="5580652" cy="861880"/>
        </a:xfrm>
        <a:prstGeom prst="rect">
          <a:avLst/>
        </a:prstGeom>
        <a:solidFill>
          <a:srgbClr val="154F98"/>
        </a:solidFill>
        <a:ln w="25400" cap="flat" cmpd="sng" algn="ctr">
          <a:solidFill>
            <a:srgbClr val="154F9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500" kern="1200" dirty="0">
              <a:latin typeface="Arial" panose="020B0604020202020204" pitchFamily="34" charset="0"/>
              <a:cs typeface="Arial" panose="020B0604020202020204" pitchFamily="34" charset="0"/>
            </a:rPr>
            <a:t>Comienzan cuando se presentan alegaciones de vulneraciones</a:t>
          </a: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n-US" sz="15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44943" y="1418883"/>
        <a:ext cx="5580652" cy="861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344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7DC4A8-7498-4210-B0F0-39C28395C8F0}" type="datetime1">
              <a:rPr lang="id-ID" smtClean="0"/>
              <a:t>31/08/2026</a:t>
            </a:fld>
            <a:endParaRPr lang="id-ID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160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344" y="943160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E29981-8FE8-C344-88CF-A3DAF804C809}" type="slidenum">
              <a:rPr lang="id-ID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36720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344" y="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C2C2F1-F390-4583-B5D1-B42E81E71752}" type="datetime1">
              <a:rPr lang="id-ID" smtClean="0"/>
              <a:t>31/08/2026</a:t>
            </a:fld>
            <a:endParaRPr lang="id-ID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7" y="4716663"/>
            <a:ext cx="5439410" cy="446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/>
              <a:t>Click to edit Master text styles</a:t>
            </a:r>
          </a:p>
          <a:p>
            <a:pPr lvl="1"/>
            <a:r>
              <a:rPr lang="id-ID"/>
              <a:t>Second level</a:t>
            </a:r>
          </a:p>
          <a:p>
            <a:pPr lvl="2"/>
            <a:r>
              <a:rPr lang="id-ID"/>
              <a:t>Third level</a:t>
            </a:r>
          </a:p>
          <a:p>
            <a:pPr lvl="3"/>
            <a:r>
              <a:rPr lang="id-ID"/>
              <a:t>Fourth level</a:t>
            </a:r>
          </a:p>
          <a:p>
            <a:pPr lvl="4"/>
            <a:r>
              <a:rPr lang="id-ID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160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344" y="9431600"/>
            <a:ext cx="2946347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DA8B1A-13F2-1446-8603-74185E46CFC5}" type="slidenum">
              <a:rPr lang="id-ID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7216432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C2C2F1-F390-4583-B5D1-B42E81E71752}" type="datetime1">
              <a:rPr lang="id-ID" smtClean="0"/>
              <a:t>31/08/2026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61721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</a:t>
            </a:r>
            <a:r>
              <a:rPr lang="en-GB" dirty="0" err="1"/>
              <a:t>Tribunales</a:t>
            </a:r>
            <a:r>
              <a:rPr lang="en-GB" dirty="0"/>
              <a:t>: control de </a:t>
            </a:r>
            <a:r>
              <a:rPr lang="en-GB" dirty="0" err="1"/>
              <a:t>convencionalidad</a:t>
            </a:r>
            <a:r>
              <a:rPr lang="en-GB" dirty="0"/>
              <a:t>, C.158 (</a:t>
            </a:r>
            <a:r>
              <a:rPr lang="en-GB" dirty="0" err="1"/>
              <a:t>terminación</a:t>
            </a:r>
            <a:r>
              <a:rPr lang="en-GB" dirty="0"/>
              <a:t> del </a:t>
            </a:r>
            <a:r>
              <a:rPr lang="en-GB" dirty="0" err="1"/>
              <a:t>contrato</a:t>
            </a:r>
            <a:r>
              <a:rPr lang="en-GB" dirty="0"/>
              <a:t> de </a:t>
            </a:r>
            <a:r>
              <a:rPr lang="en-GB" dirty="0" err="1"/>
              <a:t>trabajo</a:t>
            </a:r>
            <a:r>
              <a:rPr lang="en-GB" dirty="0"/>
              <a:t> (audiencia previa al </a:t>
            </a:r>
            <a:r>
              <a:rPr lang="en-GB" dirty="0" err="1"/>
              <a:t>despido</a:t>
            </a:r>
            <a:r>
              <a:rPr lang="en-GB" dirty="0"/>
              <a:t> </a:t>
            </a:r>
            <a:r>
              <a:rPr lang="en-GB" dirty="0" err="1"/>
              <a:t>disciplinario</a:t>
            </a:r>
            <a:r>
              <a:rPr lang="en-GB" dirty="0"/>
              <a:t>; </a:t>
            </a:r>
            <a:r>
              <a:rPr lang="en-GB" dirty="0" err="1"/>
              <a:t>indemnización</a:t>
            </a:r>
            <a:r>
              <a:rPr lang="en-GB" dirty="0"/>
              <a:t> </a:t>
            </a:r>
            <a:r>
              <a:rPr lang="en-GB" dirty="0" err="1"/>
              <a:t>suficiente</a:t>
            </a:r>
            <a:r>
              <a:rPr lang="en-GB" dirty="0"/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0C2C2F1-F390-4583-B5D1-B42E81E71752}" type="datetime1">
              <a:rPr lang="id-ID" smtClean="0"/>
              <a:t>31/08/2026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9121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C2C2F1-F390-4583-B5D1-B42E81E71752}" type="datetime1">
              <a:rPr lang="id-ID" smtClean="0"/>
              <a:t>31/08/2026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9313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C2C2F1-F390-4583-B5D1-B42E81E71752}" type="datetime1">
              <a:rPr lang="id-ID" smtClean="0"/>
              <a:t>31/08/2026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366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84" indent="-171484">
              <a:buFontTx/>
              <a:buChar char="-"/>
            </a:pPr>
            <a:r>
              <a:rPr lang="en-GB" dirty="0"/>
              <a:t>Normas </a:t>
            </a:r>
            <a:r>
              <a:rPr lang="en-GB" dirty="0" err="1"/>
              <a:t>mínimas</a:t>
            </a:r>
            <a:r>
              <a:rPr lang="en-GB" dirty="0"/>
              <a:t>: se </a:t>
            </a:r>
            <a:r>
              <a:rPr lang="en-GB" dirty="0" err="1"/>
              <a:t>aplica</a:t>
            </a:r>
            <a:r>
              <a:rPr lang="en-GB" dirty="0"/>
              <a:t> la norma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favorable</a:t>
            </a:r>
            <a:r>
              <a:rPr lang="en-GB"/>
              <a:t>.</a:t>
            </a:r>
          </a:p>
          <a:p>
            <a:pPr marL="171484" indent="-171484">
              <a:buFontTx/>
              <a:buChar char="-"/>
            </a:pPr>
            <a:r>
              <a:rPr lang="en-GB" dirty="0" err="1"/>
              <a:t>Flexibilidad</a:t>
            </a:r>
            <a:r>
              <a:rPr lang="en-GB" dirty="0"/>
              <a:t>:</a:t>
            </a:r>
          </a:p>
          <a:p>
            <a:pPr marL="628776" lvl="1" indent="-171484">
              <a:buFontTx/>
              <a:buChar char="-"/>
            </a:pPr>
            <a:r>
              <a:rPr lang="en-GB" dirty="0" err="1"/>
              <a:t>Convenio</a:t>
            </a:r>
            <a:r>
              <a:rPr lang="en-GB" dirty="0"/>
              <a:t> con </a:t>
            </a:r>
            <a:r>
              <a:rPr lang="en-GB" dirty="0" err="1"/>
              <a:t>principios</a:t>
            </a:r>
            <a:r>
              <a:rPr lang="en-GB" dirty="0"/>
              <a:t> </a:t>
            </a:r>
            <a:r>
              <a:rPr lang="en-GB" dirty="0" err="1"/>
              <a:t>básico</a:t>
            </a:r>
            <a:r>
              <a:rPr lang="en-GB" dirty="0"/>
              <a:t>, con </a:t>
            </a:r>
            <a:r>
              <a:rPr lang="en-GB" dirty="0" err="1"/>
              <a:t>recomendación</a:t>
            </a:r>
            <a:r>
              <a:rPr lang="en-GB" dirty="0"/>
              <a:t>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especifica</a:t>
            </a:r>
            <a:r>
              <a:rPr lang="en-GB" dirty="0"/>
              <a:t>.</a:t>
            </a:r>
          </a:p>
          <a:p>
            <a:pPr marL="628776" lvl="1" indent="-171484">
              <a:buFontTx/>
              <a:buChar char="-"/>
            </a:pPr>
            <a:r>
              <a:rPr lang="en-GB" dirty="0" err="1"/>
              <a:t>Convenios</a:t>
            </a:r>
            <a:r>
              <a:rPr lang="en-GB" dirty="0"/>
              <a:t> </a:t>
            </a:r>
            <a:r>
              <a:rPr lang="en-GB" dirty="0" err="1"/>
              <a:t>amplios</a:t>
            </a:r>
            <a:r>
              <a:rPr lang="en-GB" dirty="0"/>
              <a:t> con </a:t>
            </a:r>
            <a:r>
              <a:rPr lang="en-GB" dirty="0" err="1"/>
              <a:t>margen</a:t>
            </a:r>
            <a:r>
              <a:rPr lang="en-GB" dirty="0"/>
              <a:t> de </a:t>
            </a:r>
            <a:r>
              <a:rPr lang="en-GB" dirty="0" err="1"/>
              <a:t>adaptación</a:t>
            </a:r>
            <a:r>
              <a:rPr lang="en-GB" dirty="0"/>
              <a:t>, </a:t>
            </a:r>
            <a:r>
              <a:rPr lang="en-GB" dirty="0" err="1"/>
              <a:t>consultando</a:t>
            </a:r>
            <a:r>
              <a:rPr lang="en-GB" dirty="0"/>
              <a:t> a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interlocutores</a:t>
            </a:r>
            <a:r>
              <a:rPr lang="en-GB" dirty="0"/>
              <a:t> </a:t>
            </a:r>
            <a:r>
              <a:rPr lang="en-GB" dirty="0" err="1"/>
              <a:t>sociales</a:t>
            </a:r>
            <a:r>
              <a:rPr lang="en-GB" dirty="0"/>
              <a:t> </a:t>
            </a:r>
            <a:r>
              <a:rPr lang="en-GB" dirty="0" err="1"/>
              <a:t>nacionales</a:t>
            </a:r>
            <a:r>
              <a:rPr lang="en-GB" dirty="0"/>
              <a:t>.</a:t>
            </a:r>
          </a:p>
          <a:p>
            <a:pPr marL="628776" lvl="1" indent="-171484">
              <a:buFontTx/>
              <a:buChar char="-"/>
            </a:pPr>
            <a:r>
              <a:rPr lang="en-GB" dirty="0"/>
              <a:t>Division del </a:t>
            </a:r>
            <a:r>
              <a:rPr lang="en-GB" dirty="0" err="1"/>
              <a:t>Convenio</a:t>
            </a:r>
            <a:r>
              <a:rPr lang="en-GB" dirty="0"/>
              <a:t> en partes o </a:t>
            </a:r>
            <a:r>
              <a:rPr lang="en-GB" dirty="0" err="1"/>
              <a:t>artículos</a:t>
            </a:r>
            <a:endParaRPr lang="en-GB" dirty="0"/>
          </a:p>
          <a:p>
            <a:pPr marL="628776" lvl="1" indent="-171484">
              <a:buFontTx/>
              <a:buChar char="-"/>
            </a:pPr>
            <a:r>
              <a:rPr lang="en-GB" dirty="0" err="1"/>
              <a:t>Posibilidad</a:t>
            </a:r>
            <a:r>
              <a:rPr lang="en-GB" dirty="0"/>
              <a:t> de </a:t>
            </a:r>
            <a:r>
              <a:rPr lang="en-GB" dirty="0" err="1"/>
              <a:t>excluir</a:t>
            </a:r>
            <a:r>
              <a:rPr lang="en-GB" dirty="0"/>
              <a:t> a </a:t>
            </a:r>
            <a:r>
              <a:rPr lang="en-GB" dirty="0" err="1"/>
              <a:t>ciertas</a:t>
            </a:r>
            <a:r>
              <a:rPr lang="en-GB" dirty="0"/>
              <a:t> </a:t>
            </a:r>
            <a:r>
              <a:rPr lang="en-GB" dirty="0" err="1"/>
              <a:t>categorías</a:t>
            </a:r>
            <a:r>
              <a:rPr lang="en-GB" dirty="0"/>
              <a:t> de </a:t>
            </a:r>
            <a:r>
              <a:rPr lang="en-GB" dirty="0" err="1"/>
              <a:t>trabajadores</a:t>
            </a:r>
            <a:r>
              <a:rPr lang="en-GB" dirty="0"/>
              <a:t> o </a:t>
            </a:r>
            <a:r>
              <a:rPr lang="en-GB" dirty="0" err="1"/>
              <a:t>empresas</a:t>
            </a:r>
            <a:endParaRPr lang="en-GB" dirty="0"/>
          </a:p>
          <a:p>
            <a:pPr marL="628776" lvl="1" indent="-171484">
              <a:buFontTx/>
              <a:buChar char="-"/>
            </a:pPr>
            <a:endParaRPr lang="en-GB" dirty="0"/>
          </a:p>
          <a:p>
            <a:pPr marL="628776" lvl="1" indent="-171484">
              <a:buFontTx/>
              <a:buChar char="-"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0C2C2F1-F390-4583-B5D1-B42E81E71752}" type="datetime1">
              <a:rPr lang="id-ID" smtClean="0"/>
              <a:t>31/08/2026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7770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</a:t>
            </a:r>
            <a:r>
              <a:rPr lang="en-GB" dirty="0" err="1"/>
              <a:t>Mecanismo</a:t>
            </a:r>
            <a:r>
              <a:rPr lang="en-GB" dirty="0"/>
              <a:t> consulta </a:t>
            </a:r>
            <a:r>
              <a:rPr lang="en-GB" dirty="0" err="1"/>
              <a:t>reforzada</a:t>
            </a:r>
            <a:r>
              <a:rPr lang="en-GB" dirty="0"/>
              <a:t> </a:t>
            </a:r>
            <a:r>
              <a:rPr lang="en-GB" dirty="0" err="1"/>
              <a:t>como</a:t>
            </a:r>
            <a:r>
              <a:rPr lang="en-GB" dirty="0"/>
              <a:t> </a:t>
            </a:r>
            <a:r>
              <a:rPr lang="en-GB" dirty="0" err="1"/>
              <a:t>consecuencia</a:t>
            </a:r>
            <a:r>
              <a:rPr lang="en-GB" dirty="0"/>
              <a:t> de la </a:t>
            </a:r>
            <a:r>
              <a:rPr lang="en-GB" dirty="0" err="1"/>
              <a:t>aplicación</a:t>
            </a:r>
            <a:r>
              <a:rPr lang="en-GB" dirty="0"/>
              <a:t> del </a:t>
            </a:r>
            <a:r>
              <a:rPr lang="en-GB" dirty="0" err="1"/>
              <a:t>Convenio</a:t>
            </a:r>
            <a:r>
              <a:rPr lang="en-GB"/>
              <a:t> 144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0C2C2F1-F390-4583-B5D1-B42E81E71752}" type="datetime1">
              <a:rPr lang="id-ID" smtClean="0"/>
              <a:t>31/08/2026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5061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A2CEB4C-364C-674E-A933-C3977187AE0B}" type="datetime1">
              <a:rPr lang="id-ID" smtClean="0"/>
              <a:pPr/>
              <a:t>31/08/2026</a:t>
            </a:fld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DA8B1A-13F2-1446-8603-74185E46CFC5}" type="slidenum">
              <a:rPr lang="id-ID" smtClean="0"/>
              <a:pPr/>
              <a:t>28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3026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582" y="6145249"/>
            <a:ext cx="1682500" cy="5425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476673"/>
            <a:ext cx="5384800" cy="4248471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82A8B6"/>
              </a:buClr>
              <a:buFont typeface="Wingdings" panose="05000000000000000000" pitchFamily="2" charset="2"/>
              <a:buChar char="§"/>
              <a:defRPr sz="2800" b="1">
                <a:solidFill>
                  <a:srgbClr val="154F98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82A8B6"/>
              </a:buClr>
              <a:defRPr sz="2400"/>
            </a:lvl2pPr>
            <a:lvl3pPr>
              <a:buClr>
                <a:srgbClr val="82A8B6"/>
              </a:buClr>
              <a:defRPr sz="2000"/>
            </a:lvl3pPr>
            <a:lvl4pPr>
              <a:buClr>
                <a:srgbClr val="82A8B6"/>
              </a:buClr>
              <a:defRPr sz="1800"/>
            </a:lvl4pPr>
            <a:lvl5pPr>
              <a:buClr>
                <a:srgbClr val="82A8B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559829" y="4077072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0"/>
          </p:nvPr>
        </p:nvSpPr>
        <p:spPr>
          <a:xfrm>
            <a:off x="859800" y="481397"/>
            <a:ext cx="5428221" cy="4243747"/>
          </a:xfrm>
          <a:prstGeom prst="rect">
            <a:avLst/>
          </a:prstGeom>
        </p:spPr>
        <p:txBody>
          <a:bodyPr/>
          <a:lstStyle>
            <a:lvl1pPr>
              <a:buClr>
                <a:srgbClr val="82A8B6"/>
              </a:buClr>
              <a:defRPr sz="2800" b="1">
                <a:solidFill>
                  <a:srgbClr val="154F98"/>
                </a:solidFill>
                <a:latin typeface="Arial" pitchFamily="34" charset="0"/>
                <a:cs typeface="Arial" pitchFamily="34" charset="0"/>
              </a:defRPr>
            </a:lvl1pPr>
            <a:lvl2pPr>
              <a:buClr>
                <a:srgbClr val="82A8B6"/>
              </a:buClr>
              <a:defRPr sz="2400"/>
            </a:lvl2pPr>
            <a:lvl3pPr>
              <a:buClr>
                <a:srgbClr val="82A8B6"/>
              </a:buClr>
              <a:defRPr sz="2000"/>
            </a:lvl3pPr>
            <a:lvl4pPr>
              <a:buClr>
                <a:srgbClr val="82A8B6"/>
              </a:buClr>
              <a:defRPr sz="1800"/>
            </a:lvl4pPr>
            <a:lvl5pPr>
              <a:buClr>
                <a:srgbClr val="82A8B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681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477" y="476672"/>
            <a:ext cx="10492747" cy="72008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154F98"/>
                </a:solidFill>
                <a:latin typeface="Arial Narrow" panose="020B0606020202030204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91477" y="1340768"/>
            <a:ext cx="10465163" cy="453650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154F98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154F98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154F98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154F98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154F98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084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3392" y="476673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82A8B6"/>
              </a:buClr>
              <a:defRPr/>
            </a:lvl1pPr>
            <a:lvl2pPr>
              <a:buClr>
                <a:srgbClr val="82A8B6"/>
              </a:buClr>
              <a:defRPr/>
            </a:lvl2pPr>
            <a:lvl3pPr>
              <a:buClr>
                <a:srgbClr val="82A8B6"/>
              </a:buClr>
              <a:defRPr/>
            </a:lvl3pPr>
            <a:lvl4pPr>
              <a:buClr>
                <a:srgbClr val="82A8B6"/>
              </a:buClr>
              <a:defRPr/>
            </a:lvl4pPr>
            <a:lvl5pPr>
              <a:buClr>
                <a:srgbClr val="82A8B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159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28580" y="187464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154F9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28580" y="332657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472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Slide Number Placeholder 3"/>
          <p:cNvSpPr txBox="1">
            <a:spLocks/>
          </p:cNvSpPr>
          <p:nvPr userDrawn="1"/>
        </p:nvSpPr>
        <p:spPr>
          <a:xfrm>
            <a:off x="11280576" y="6453336"/>
            <a:ext cx="719403" cy="3175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AC611B22-04DA-49DB-8F00-1DBB662793CA}" type="slidenum">
              <a:rPr lang="it-IT" sz="1400" smtClean="0">
                <a:solidFill>
                  <a:schemeClr val="bg1"/>
                </a:solidFill>
              </a:rPr>
              <a:pPr algn="ctr" eaLnBrk="1" hangingPunct="1">
                <a:defRPr/>
              </a:pPr>
              <a:t>‹#›</a:t>
            </a:fld>
            <a:endParaRPr lang="id-ID" sz="1600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19403" y="476672"/>
            <a:ext cx="0" cy="54006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8" r:id="rId5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F2650E"/>
          </a:solidFill>
          <a:latin typeface="Verdana" charset="0"/>
          <a:ea typeface="Arial Unicode MS" charset="0"/>
          <a:cs typeface="Arial Unicode MS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2650E"/>
        </a:buClr>
        <a:buFont typeface="Wingdings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99FF"/>
        </a:buClr>
        <a:buSzPct val="120000"/>
        <a:buChar char="•"/>
        <a:defRPr sz="2800">
          <a:solidFill>
            <a:schemeClr val="tx1"/>
          </a:solidFill>
          <a:latin typeface="Arial" charset="0"/>
          <a:ea typeface="+mn-ea"/>
          <a:cs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99FF"/>
        </a:buClr>
        <a:buSzPct val="80000"/>
        <a:buFont typeface="Wingdings" charset="2"/>
        <a:buChar char="Ø"/>
        <a:defRPr sz="2400">
          <a:solidFill>
            <a:schemeClr val="tx1"/>
          </a:solidFill>
          <a:latin typeface="Arial" charset="0"/>
          <a:ea typeface="+mn-ea"/>
          <a:cs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+mn-ea"/>
          <a:cs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  <a:cs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  <a:cs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  <a:cs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  <a:cs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  <a:cs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apps.ilo.org/public/libdoc/ilo/1920/20B09_18_engl.pdf" TargetMode="Externa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6" Type="http://schemas.openxmlformats.org/officeDocument/2006/relationships/hyperlink" Target="https://www.ilo.org/topics-and-sectors/decent-work-and-2030-agenda-sustainable-development/sustainable-development-goal-8-decent-work-and-economic-growth" TargetMode="External"/><Relationship Id="rId5" Type="http://schemas.openxmlformats.org/officeDocument/2006/relationships/hyperlink" Target="https://www.ilo.org/about-ilo/mission-and-impact-ilo" TargetMode="External"/><Relationship Id="rId4" Type="http://schemas.openxmlformats.org/officeDocument/2006/relationships/hyperlink" Target="https://www.ilo.org/about-ilo/ilo-member-stat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o.org/dyn/normlex/en/f?p=1000:62:0::NO:62:P62_LIST_ENTRIE_ID:2453907:NO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lex.ilo.org/dyn/nrmlx_en/f?p=1000:12000:::NO:::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5" Type="http://schemas.openxmlformats.org/officeDocument/2006/relationships/hyperlink" Target="https://normlex.ilo.org/dyn/nrmlx_en/f?p=NORMLEXPUB:12005:0::NO:::" TargetMode="External"/><Relationship Id="rId4" Type="http://schemas.openxmlformats.org/officeDocument/2006/relationships/hyperlink" Target="https://normlex.ilo.org/dyn/nrmlx_en/f?p=1000:12010:::NO:::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lex.ilo.org/dyn/nrmlx_en/f?p=1000:62:0::NO:62:P62_LIST_ENTRIE_ID:2453907:NO#A23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lex.ilo.org/dyn/nrmlx_en/f?p=1000:62:0::NO:62:P62_LIST_ENTRIE_ID:2453907:NO#A22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4" Type="http://schemas.openxmlformats.org/officeDocument/2006/relationships/hyperlink" Target="https://normlex.ilo.org/dyn/nrmlx_en/f?p=1000:62:0::NO:62:P62_LIST_ENTRIE_ID:2453907:NO#A23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o.org/dyn/normlex/en/f?p=NORMLEXPUB:1:0::NO:::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lex.ilo.org/dyn/nrmlx_en/f?p=1000:62:0::NO:62:P62_LIST_ENTRIE_ID:2453907:NO#A24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Relationship Id="rId5" Type="http://schemas.openxmlformats.org/officeDocument/2006/relationships/image" Target="../media/image14.jpg"/><Relationship Id="rId4" Type="http://schemas.openxmlformats.org/officeDocument/2006/relationships/hyperlink" Target="https://normlex.ilo.org/dyn/nrmlx_es/f?p=1000:11110:0::NO:11110:P11110_COUNTRY_ID:102847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lo.org/international-labour-standards" TargetMode="External"/><Relationship Id="rId3" Type="http://schemas.openxmlformats.org/officeDocument/2006/relationships/notesSlide" Target="../notesSlides/notesSlide7.xml"/><Relationship Id="rId7" Type="http://schemas.openxmlformats.org/officeDocument/2006/relationships/hyperlink" Target="https://www.bing.com/search?qs=AS&amp;pq=tra&amp;sk=CSYN1UAS8AS6LS2&amp;sc=22-3&amp;pglt=41&amp;q=traductor+ingl%C3%A9s+espa%C3%B1ol&amp;cvid=ba30711b59dc4cd79918a861899a4ce3&amp;gs_lcrp=EgRlZGdlKgYIAxAAGEAyBggAEEUYOTIGCAEQABhAMgYIAhAAGEAyBggDEAAYQDIGCAQQABhAMgYIBRAAGEAyBggGEEUYQTIGCAcQRRhBMgYICBBFGEHSAQgzOTYxajBqMagCCLACAQ&amp;FORM=ANSPA1&amp;PC=HCTS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Relationship Id="rId6" Type="http://schemas.openxmlformats.org/officeDocument/2006/relationships/hyperlink" Target="https://www.ilo.org/publications/handbook-procedures-relating-international-labour-conventions-and-2" TargetMode="External"/><Relationship Id="rId5" Type="http://schemas.openxmlformats.org/officeDocument/2006/relationships/hyperlink" Target="https://www.ilo.org/publications/rules-game-introduction-standards-related-work-international-labour" TargetMode="External"/><Relationship Id="rId4" Type="http://schemas.openxmlformats.org/officeDocument/2006/relationships/hyperlink" Target="https://www.itcilo.org/courses/introduction-international-labour-standards" TargetMode="External"/><Relationship Id="rId9" Type="http://schemas.openxmlformats.org/officeDocument/2006/relationships/hyperlink" Target="https://normlex.ilo.org/dyn/nrmlx_en/f?p=NORMLEXPUB:1:0::NO:::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mailto:madrid@ilo.org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767408" y="4039324"/>
            <a:ext cx="110892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es-ES" sz="3600" b="1" dirty="0">
                <a:solidFill>
                  <a:srgbClr val="154F98"/>
                </a:solidFill>
              </a:rPr>
              <a:t>Aplicación de los Convenios internacionales: el sistema normativo de la OIT</a:t>
            </a:r>
            <a:endParaRPr lang="en-GB" sz="3600" b="1" dirty="0">
              <a:solidFill>
                <a:srgbClr val="154F98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67408" y="5229781"/>
            <a:ext cx="10801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es-E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Desde la adopción de Normas Internacionales del Trabajo (NIT) hasta la supervisión de su aplicación</a:t>
            </a:r>
            <a:endParaRPr lang="en-GB" sz="28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0F2C93-EE2D-82E3-7BF0-CF8023D79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536" y="404664"/>
            <a:ext cx="5040560" cy="3363293"/>
          </a:xfrm>
          <a:prstGeom prst="rect">
            <a:avLst/>
          </a:prstGeom>
        </p:spPr>
      </p:pic>
      <p:pic>
        <p:nvPicPr>
          <p:cNvPr id="1026" name="Picture 2" descr="Spanish-Logo-Organization-Horizontal-RGB-Blue-1">
            <a:extLst>
              <a:ext uri="{FF2B5EF4-FFF2-40B4-BE49-F238E27FC236}">
                <a16:creationId xmlns:a16="http://schemas.microsoft.com/office/drawing/2014/main" id="{F796A076-A43F-2174-9EA4-01026248A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6" y="523753"/>
            <a:ext cx="2351584" cy="82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338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Esquema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87488" y="1412776"/>
            <a:ext cx="9721080" cy="4824536"/>
          </a:xfrm>
        </p:spPr>
        <p:txBody>
          <a:bodyPr/>
          <a:lstStyle/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Los orígenes de las NIT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Las razones para las NIT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El uso de las NIT en la actualidad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Tipos y características de las NIT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Temas de las NIT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Elaboración y adopción de las NIT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Presentación de las NIT a las autoridades competentes y ratificación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Supervisión de las NIT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España y los Convenios OIT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s-ES" altLang="en-US" sz="2400" dirty="0"/>
              <a:t>Más información sobre las NIT</a:t>
            </a:r>
            <a:endParaRPr lang="en-GB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404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¿De dónde vienen las NIT?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391477" y="1340768"/>
            <a:ext cx="8784976" cy="4824536"/>
          </a:xfrm>
        </p:spPr>
        <p:txBody>
          <a:bodyPr/>
          <a:lstStyle/>
          <a:p>
            <a:pPr lvl="1"/>
            <a:r>
              <a:rPr lang="es-ES" sz="2000" dirty="0"/>
              <a:t>Organización Internacional del Trabajo (OIT)</a:t>
            </a:r>
            <a:endParaRPr lang="en-GB" sz="2000" dirty="0"/>
          </a:p>
          <a:p>
            <a:pPr lvl="1"/>
            <a:r>
              <a:rPr lang="es-ES" sz="2000" dirty="0"/>
              <a:t>Fue fundado en </a:t>
            </a:r>
            <a:r>
              <a:rPr lang="es-ES" sz="2000" b="1" dirty="0"/>
              <a:t>1919</a:t>
            </a:r>
            <a:r>
              <a:rPr lang="es-ES" sz="2000" dirty="0"/>
              <a:t>, con el </a:t>
            </a:r>
            <a:r>
              <a:rPr lang="es-ES" sz="2000" dirty="0">
                <a:hlinkClick r:id="rId3"/>
              </a:rPr>
              <a:t>Tratado de Versalles</a:t>
            </a:r>
            <a:r>
              <a:rPr lang="es-ES" sz="2000" dirty="0"/>
              <a:t>.</a:t>
            </a:r>
            <a:endParaRPr lang="en-GB" sz="2000" dirty="0"/>
          </a:p>
          <a:p>
            <a:pPr lvl="1"/>
            <a:r>
              <a:rPr lang="es-ES" sz="2000" dirty="0"/>
              <a:t>Es </a:t>
            </a:r>
            <a:r>
              <a:rPr lang="es-ES" sz="2000" b="1" dirty="0"/>
              <a:t>la agencia especializada </a:t>
            </a:r>
            <a:r>
              <a:rPr lang="es-ES" sz="2000" dirty="0"/>
              <a:t>de la ONU en el mundo laboral. Tiene </a:t>
            </a:r>
            <a:r>
              <a:rPr lang="es-ES" sz="2000" b="1" dirty="0"/>
              <a:t>187</a:t>
            </a:r>
            <a:r>
              <a:rPr lang="es-ES" sz="2000" dirty="0"/>
              <a:t> </a:t>
            </a:r>
            <a:r>
              <a:rPr lang="es-ES" sz="2000" dirty="0">
                <a:hlinkClick r:id="rId4"/>
              </a:rPr>
              <a:t>Estados miembros</a:t>
            </a:r>
            <a:r>
              <a:rPr lang="es-ES" sz="2000" dirty="0"/>
              <a:t>.</a:t>
            </a:r>
            <a:endParaRPr lang="en-GB" sz="2000" dirty="0"/>
          </a:p>
          <a:p>
            <a:pPr lvl="1"/>
            <a:r>
              <a:rPr lang="es-ES" sz="2000" dirty="0"/>
              <a:t>Es </a:t>
            </a:r>
            <a:r>
              <a:rPr lang="es-ES" sz="2000" b="1" dirty="0"/>
              <a:t>tripartita</a:t>
            </a:r>
            <a:r>
              <a:rPr lang="es-ES" sz="2000" dirty="0"/>
              <a:t>, reuniendo a representantes de gobiernos, empleadores y trabajadores con </a:t>
            </a:r>
            <a:r>
              <a:rPr lang="es-ES" sz="2000" b="1" dirty="0"/>
              <a:t>voz igual </a:t>
            </a:r>
            <a:r>
              <a:rPr lang="es-ES" sz="2000" dirty="0"/>
              <a:t>en todas las decisiones.</a:t>
            </a:r>
            <a:endParaRPr lang="en-GB" sz="2000" dirty="0"/>
          </a:p>
          <a:p>
            <a:pPr lvl="1"/>
            <a:r>
              <a:rPr lang="es-ES" altLang="en-US" sz="2000" dirty="0"/>
              <a:t>Busca</a:t>
            </a:r>
            <a:r>
              <a:rPr lang="es-ES" altLang="en-US" sz="2000" dirty="0">
                <a:hlinkClick r:id="rId5"/>
              </a:rPr>
              <a:t> promover </a:t>
            </a:r>
            <a:r>
              <a:rPr lang="es-ES" altLang="en-US" sz="2000" dirty="0"/>
              <a:t>la </a:t>
            </a:r>
            <a:r>
              <a:rPr lang="es-ES" altLang="en-US" sz="2000" b="1" dirty="0"/>
              <a:t>justicia social </a:t>
            </a:r>
            <a:r>
              <a:rPr lang="es-ES" altLang="en-US" sz="2000" dirty="0"/>
              <a:t>a través del trabajo decente =&gt; Al promover el crecimiento inclusivo, realizar derechos en el trabajo, mejorar la protección social y fortalecer el </a:t>
            </a:r>
            <a:r>
              <a:rPr lang="es-ES" altLang="en-US" sz="2000" dirty="0" err="1"/>
              <a:t>tripartismo</a:t>
            </a:r>
            <a:r>
              <a:rPr lang="es-ES" altLang="en-US" sz="2000" dirty="0"/>
              <a:t> y el diálogo social.</a:t>
            </a:r>
          </a:p>
          <a:p>
            <a:pPr lvl="1"/>
            <a:r>
              <a:rPr lang="es-ES" altLang="en-US" sz="2000" dirty="0"/>
              <a:t>Sus </a:t>
            </a:r>
            <a:r>
              <a:rPr lang="es-ES" altLang="en-US" sz="2000" b="1" dirty="0"/>
              <a:t>órganos de gobierno </a:t>
            </a:r>
            <a:r>
              <a:rPr lang="es-ES" altLang="en-US" sz="2000" dirty="0"/>
              <a:t>son el la Conferencia Internacional del Trabajo y el Consejo de Administración.</a:t>
            </a:r>
          </a:p>
          <a:p>
            <a:pPr lvl="1"/>
            <a:r>
              <a:rPr lang="es-ES" altLang="en-US" sz="2000" dirty="0"/>
              <a:t>¿Es el </a:t>
            </a:r>
            <a:r>
              <a:rPr lang="es-ES" altLang="en-US" sz="2000" b="1" dirty="0"/>
              <a:t>custodio del </a:t>
            </a:r>
            <a:r>
              <a:rPr lang="es-ES" altLang="en-US" sz="2000" b="1" dirty="0">
                <a:hlinkClick r:id="rId6"/>
              </a:rPr>
              <a:t>ODS 8 </a:t>
            </a:r>
            <a:r>
              <a:rPr lang="es-ES" altLang="en-US" sz="2000" dirty="0"/>
              <a:t>=&gt; Promover el crecimiento económico sostenido, inclusivo y sostenible, el empleo pleno y productivo y el trabajo decente para todos.</a:t>
            </a:r>
            <a:endParaRPr lang="it-IT" altLang="en-US" sz="2000" dirty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 eaLnBrk="1" hangingPunct="1"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sz="2200" dirty="0"/>
          </a:p>
          <a:p>
            <a:pPr>
              <a:lnSpc>
                <a:spcPct val="90000"/>
              </a:lnSpc>
            </a:pPr>
            <a:endParaRPr lang="en-US" altLang="en-US" sz="2200" b="1" dirty="0"/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704512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9A7157-9BD3-CD16-B4FA-34732BA2D9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6832" y="116632"/>
            <a:ext cx="2619375" cy="17430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2114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10297144" cy="4824536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GB" sz="2400" dirty="0" err="1"/>
              <a:t>Razones</a:t>
            </a:r>
            <a:r>
              <a:rPr lang="en-GB" sz="2400" b="1" dirty="0"/>
              <a:t> </a:t>
            </a:r>
            <a:r>
              <a:rPr lang="en-GB" sz="2400" b="1" dirty="0" err="1"/>
              <a:t>humanitarias</a:t>
            </a:r>
            <a:endParaRPr lang="en-GB" sz="2400" b="1" dirty="0"/>
          </a:p>
          <a:p>
            <a:pPr lvl="1">
              <a:spcAft>
                <a:spcPts val="800"/>
              </a:spcAft>
            </a:pPr>
            <a:r>
              <a:rPr lang="es-ES" sz="2400" dirty="0"/>
              <a:t>Mejorar las condiciones de vida y trabajo de las </a:t>
            </a:r>
          </a:p>
          <a:p>
            <a:pPr marL="457200" lvl="1" indent="0">
              <a:spcAft>
                <a:spcPts val="800"/>
              </a:spcAft>
              <a:buNone/>
            </a:pPr>
            <a:r>
              <a:rPr lang="es-ES" sz="2400" dirty="0"/>
              <a:t>personas trabajadoras.</a:t>
            </a:r>
            <a:endParaRPr lang="en-GB" sz="2400" dirty="0"/>
          </a:p>
          <a:p>
            <a:pPr>
              <a:spcAft>
                <a:spcPts val="800"/>
              </a:spcAft>
            </a:pPr>
            <a:r>
              <a:rPr lang="en-GB" sz="2400" dirty="0" err="1"/>
              <a:t>Preocupaciones</a:t>
            </a:r>
            <a:r>
              <a:rPr lang="en-GB" sz="2400" dirty="0"/>
              <a:t> </a:t>
            </a:r>
            <a:r>
              <a:rPr lang="en-GB" sz="2400" b="1" dirty="0" err="1"/>
              <a:t>políticas</a:t>
            </a:r>
            <a:endParaRPr lang="en-GB" sz="2400" b="1" dirty="0"/>
          </a:p>
          <a:p>
            <a:pPr lvl="1" indent="-342900">
              <a:spcAft>
                <a:spcPts val="800"/>
              </a:spcAft>
            </a:pPr>
            <a:r>
              <a:rPr lang="en-GB" sz="2400" dirty="0" err="1"/>
              <a:t>Consolidar</a:t>
            </a:r>
            <a:r>
              <a:rPr lang="en-GB" sz="2400" dirty="0"/>
              <a:t> la </a:t>
            </a:r>
            <a:r>
              <a:rPr lang="en-GB" sz="2400" dirty="0" err="1"/>
              <a:t>paz</a:t>
            </a:r>
            <a:r>
              <a:rPr lang="en-GB" sz="2400" dirty="0"/>
              <a:t> social</a:t>
            </a:r>
          </a:p>
          <a:p>
            <a:pPr>
              <a:spcAft>
                <a:spcPts val="800"/>
              </a:spcAft>
            </a:pPr>
            <a:r>
              <a:rPr lang="en-GB" sz="2400" dirty="0" err="1"/>
              <a:t>Consideraciones</a:t>
            </a:r>
            <a:r>
              <a:rPr lang="en-GB" sz="2400" b="1" dirty="0"/>
              <a:t> </a:t>
            </a:r>
            <a:r>
              <a:rPr lang="en-GB" sz="2400" b="1" dirty="0" err="1"/>
              <a:t>económicas</a:t>
            </a:r>
            <a:endParaRPr lang="en-GB" sz="2400" b="1" dirty="0"/>
          </a:p>
          <a:p>
            <a:pPr lvl="1">
              <a:spcAft>
                <a:spcPts val="800"/>
              </a:spcAft>
            </a:pPr>
            <a:r>
              <a:rPr lang="es-ES" sz="2400" dirty="0"/>
              <a:t>Para igualar las condiciones para la competencia internacional</a:t>
            </a:r>
            <a:endParaRPr lang="en-GB" sz="2400" dirty="0"/>
          </a:p>
          <a:p>
            <a:pPr marL="457200" lvl="1" indent="0" algn="r">
              <a:buNone/>
            </a:pPr>
            <a:endParaRPr lang="es-ES" sz="2400" b="1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 algn="r">
              <a:buNone/>
            </a:pPr>
            <a:r>
              <a:rPr lang="es-ES" sz="2400" i="1" dirty="0">
                <a:hlinkClick r:id="rId3"/>
              </a:rPr>
              <a:t>Preámbulo de la Constitución de la OIT</a:t>
            </a:r>
            <a:endParaRPr lang="it-IT" sz="2400" i="1" dirty="0">
              <a:hlinkClick r:id="rId3"/>
            </a:endParaRPr>
          </a:p>
          <a:p>
            <a:endParaRPr lang="en-GB" sz="24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18C04B-15D6-FF29-7A77-69F4853A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¿Por </a:t>
            </a:r>
            <a:r>
              <a:rPr lang="en-GB" dirty="0" err="1"/>
              <a:t>qué</a:t>
            </a:r>
            <a:r>
              <a:rPr lang="en-GB" dirty="0"/>
              <a:t> </a:t>
            </a:r>
            <a:r>
              <a:rPr lang="en-GB" dirty="0" err="1"/>
              <a:t>tenemos</a:t>
            </a:r>
            <a:r>
              <a:rPr lang="en-GB" dirty="0"/>
              <a:t> las NIT?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B05528-5EDC-52DB-7FB6-36129FF2A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2344" y="166835"/>
            <a:ext cx="2848933" cy="1949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3896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¿Quiénes utilizan las NIT en la actualidad?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22351" y="1412776"/>
            <a:ext cx="8994129" cy="4824536"/>
          </a:xfrm>
        </p:spPr>
        <p:txBody>
          <a:bodyPr/>
          <a:lstStyle/>
          <a:p>
            <a:r>
              <a:rPr lang="en-GB" b="1" dirty="0" err="1"/>
              <a:t>Gobiernos</a:t>
            </a:r>
            <a:endParaRPr lang="en-GB" b="1" dirty="0"/>
          </a:p>
          <a:p>
            <a:pPr lvl="1"/>
            <a:r>
              <a:rPr lang="es-ES" sz="2000" dirty="0"/>
              <a:t>Como modelos y objetivos para el derecho laboral</a:t>
            </a:r>
            <a:endParaRPr lang="en-GB" sz="2000" dirty="0"/>
          </a:p>
          <a:p>
            <a:pPr lvl="1"/>
            <a:r>
              <a:rPr lang="es-ES" sz="2000" dirty="0"/>
              <a:t>Como directrices para la política social</a:t>
            </a:r>
            <a:endParaRPr lang="en-GB" sz="2000" dirty="0"/>
          </a:p>
          <a:p>
            <a:r>
              <a:rPr lang="es-ES" b="1" dirty="0"/>
              <a:t>Otros actores</a:t>
            </a:r>
          </a:p>
          <a:p>
            <a:pPr lvl="1"/>
            <a:r>
              <a:rPr lang="en-GB" sz="2000" dirty="0" err="1"/>
              <a:t>Empresas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iniciativas</a:t>
            </a:r>
            <a:r>
              <a:rPr lang="en-GB" sz="2000" dirty="0"/>
              <a:t> de RSE</a:t>
            </a:r>
          </a:p>
          <a:p>
            <a:pPr lvl="1"/>
            <a:r>
              <a:rPr lang="en-GB" sz="2000" dirty="0" err="1"/>
              <a:t>Tribunales</a:t>
            </a:r>
            <a:r>
              <a:rPr lang="en-GB" sz="2000" dirty="0"/>
              <a:t> y cortes </a:t>
            </a:r>
            <a:r>
              <a:rPr lang="en-GB" sz="2000" dirty="0" err="1"/>
              <a:t>nacionales</a:t>
            </a:r>
            <a:r>
              <a:rPr lang="en-GB" sz="2000" dirty="0"/>
              <a:t> e </a:t>
            </a:r>
            <a:r>
              <a:rPr lang="en-GB" sz="2000" dirty="0" err="1"/>
              <a:t>internacionales</a:t>
            </a:r>
            <a:r>
              <a:rPr lang="en-GB" sz="2000" dirty="0"/>
              <a:t> para resolver </a:t>
            </a:r>
            <a:r>
              <a:rPr lang="en-GB" sz="2000" dirty="0" err="1"/>
              <a:t>disputas</a:t>
            </a:r>
            <a:endParaRPr lang="en-GB" sz="2000" dirty="0"/>
          </a:p>
          <a:p>
            <a:pPr lvl="1"/>
            <a:r>
              <a:rPr lang="en-GB" sz="2000" dirty="0"/>
              <a:t>Como </a:t>
            </a:r>
            <a:r>
              <a:rPr lang="en-GB" sz="2000" dirty="0" err="1"/>
              <a:t>modelos</a:t>
            </a:r>
            <a:r>
              <a:rPr lang="en-GB" sz="2000" dirty="0"/>
              <a:t> para </a:t>
            </a:r>
            <a:r>
              <a:rPr lang="en-GB" sz="2000" dirty="0" err="1"/>
              <a:t>acuerdos</a:t>
            </a:r>
            <a:r>
              <a:rPr lang="en-GB" sz="2000" dirty="0"/>
              <a:t> colectivos</a:t>
            </a:r>
          </a:p>
          <a:p>
            <a:pPr lvl="1"/>
            <a:r>
              <a:rPr lang="en-GB" sz="2000" dirty="0" err="1"/>
              <a:t>Sindicatos</a:t>
            </a:r>
            <a:r>
              <a:rPr lang="en-GB" sz="2000" dirty="0"/>
              <a:t> y </a:t>
            </a:r>
            <a:r>
              <a:rPr lang="en-GB" sz="2000" dirty="0" err="1"/>
              <a:t>empresas</a:t>
            </a:r>
            <a:r>
              <a:rPr lang="en-GB" sz="2000" dirty="0"/>
              <a:t> en </a:t>
            </a:r>
            <a:r>
              <a:rPr lang="en-GB" sz="2000" dirty="0" err="1"/>
              <a:t>los</a:t>
            </a:r>
            <a:r>
              <a:rPr lang="en-GB" sz="2000" dirty="0"/>
              <a:t> </a:t>
            </a:r>
            <a:r>
              <a:rPr lang="en-GB" sz="2000" dirty="0" err="1"/>
              <a:t>acuerdos</a:t>
            </a:r>
            <a:r>
              <a:rPr lang="en-GB" sz="2000" dirty="0"/>
              <a:t> </a:t>
            </a:r>
            <a:r>
              <a:rPr lang="en-GB" sz="2000" dirty="0" err="1"/>
              <a:t>marco</a:t>
            </a:r>
            <a:r>
              <a:rPr lang="en-GB" sz="2000" dirty="0"/>
              <a:t> </a:t>
            </a:r>
            <a:r>
              <a:rPr lang="en-GB" sz="2000" dirty="0" err="1"/>
              <a:t>internacionales</a:t>
            </a:r>
            <a:endParaRPr lang="en-GB" sz="2000" dirty="0"/>
          </a:p>
          <a:p>
            <a:pPr lvl="1"/>
            <a:r>
              <a:rPr lang="en-GB" sz="2000" dirty="0"/>
              <a:t>En </a:t>
            </a:r>
            <a:r>
              <a:rPr lang="en-GB" sz="2000" dirty="0" err="1"/>
              <a:t>acuerdos</a:t>
            </a:r>
            <a:r>
              <a:rPr lang="en-GB" sz="2000" dirty="0"/>
              <a:t> </a:t>
            </a:r>
            <a:r>
              <a:rPr lang="en-GB" sz="2000" dirty="0" err="1"/>
              <a:t>comerciales</a:t>
            </a:r>
            <a:endParaRPr lang="en-GB" sz="2000" dirty="0"/>
          </a:p>
          <a:p>
            <a:pPr lvl="1"/>
            <a:r>
              <a:rPr lang="es-ES" sz="2000" dirty="0"/>
              <a:t>Otras organizaciones internacionales, </a:t>
            </a:r>
            <a:r>
              <a:rPr lang="es-ES" sz="2000" dirty="0" err="1"/>
              <a:t>ONGs</a:t>
            </a:r>
            <a:r>
              <a:rPr lang="es-ES" sz="2000" dirty="0"/>
              <a:t> y la sociedad civil</a:t>
            </a:r>
            <a:endParaRPr lang="en-GB" sz="2000" dirty="0"/>
          </a:p>
          <a:p>
            <a:pPr lvl="1"/>
            <a:r>
              <a:rPr lang="es-ES" sz="2000" dirty="0"/>
              <a:t>Los medios para hacer campaña y concienciar al público</a:t>
            </a:r>
            <a:endParaRPr lang="en-GB" sz="2000" dirty="0"/>
          </a:p>
          <a:p>
            <a:endParaRPr lang="en-GB" dirty="0"/>
          </a:p>
          <a:p>
            <a:endParaRPr lang="en-GB" sz="1900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10704512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25-29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2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son las NIT?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145016" cy="4824536"/>
          </a:xfrm>
        </p:spPr>
        <p:txBody>
          <a:bodyPr/>
          <a:lstStyle/>
          <a:p>
            <a:r>
              <a:rPr lang="en-GB" dirty="0" err="1">
                <a:hlinkClick r:id="rId3"/>
              </a:rPr>
              <a:t>Convenios</a:t>
            </a:r>
            <a:r>
              <a:rPr lang="en-GB" dirty="0"/>
              <a:t> (Total: 193)</a:t>
            </a:r>
          </a:p>
          <a:p>
            <a:pPr lvl="1"/>
            <a:r>
              <a:rPr lang="es-ES" sz="2000" dirty="0"/>
              <a:t>Tratados internacionales abiertos a ratificación por los Estados miembros de la OIT</a:t>
            </a:r>
          </a:p>
          <a:p>
            <a:pPr lvl="1"/>
            <a:r>
              <a:rPr lang="es-ES" sz="2000" dirty="0"/>
              <a:t>Cuando se ratifique, será vinculante legalmente</a:t>
            </a:r>
            <a:endParaRPr lang="en-GB" sz="2000" dirty="0"/>
          </a:p>
          <a:p>
            <a:pPr lvl="1"/>
            <a:r>
              <a:rPr lang="en-GB" sz="2000" dirty="0"/>
              <a:t>Se </a:t>
            </a:r>
            <a:r>
              <a:rPr lang="en-GB" sz="2000" dirty="0" err="1"/>
              <a:t>clasifican</a:t>
            </a:r>
            <a:r>
              <a:rPr lang="en-GB" sz="2000" dirty="0"/>
              <a:t> en </a:t>
            </a:r>
            <a:r>
              <a:rPr lang="en-GB" sz="2000" b="1" dirty="0" err="1"/>
              <a:t>fundamentales</a:t>
            </a:r>
            <a:r>
              <a:rPr lang="en-GB" sz="2000" dirty="0"/>
              <a:t>, </a:t>
            </a:r>
            <a:r>
              <a:rPr lang="en-GB" sz="2000" b="1" dirty="0"/>
              <a:t>de </a:t>
            </a:r>
            <a:r>
              <a:rPr lang="en-GB" sz="2000" b="1" dirty="0" err="1"/>
              <a:t>gobernanza</a:t>
            </a:r>
            <a:r>
              <a:rPr lang="en-GB" sz="2000" dirty="0"/>
              <a:t> y </a:t>
            </a:r>
            <a:r>
              <a:rPr lang="en-GB" sz="2000" b="1" dirty="0" err="1"/>
              <a:t>técnicas</a:t>
            </a:r>
            <a:endParaRPr lang="en-GB" sz="2000" b="1" dirty="0"/>
          </a:p>
          <a:p>
            <a:r>
              <a:rPr lang="en-GB" dirty="0" err="1">
                <a:hlinkClick r:id="rId4"/>
              </a:rPr>
              <a:t>Recomendaciones</a:t>
            </a:r>
            <a:r>
              <a:rPr lang="en-GB" dirty="0"/>
              <a:t> (Total: 209)</a:t>
            </a:r>
          </a:p>
          <a:p>
            <a:pPr lvl="1"/>
            <a:r>
              <a:rPr lang="es-ES" sz="2000" dirty="0"/>
              <a:t>No están abiertos a la ratificación; no son legalmente vinculantes.</a:t>
            </a:r>
            <a:endParaRPr lang="en-GB" sz="2000" dirty="0"/>
          </a:p>
          <a:p>
            <a:pPr lvl="1"/>
            <a:r>
              <a:rPr lang="en-GB" sz="2000" dirty="0" err="1"/>
              <a:t>Instrumentos</a:t>
            </a:r>
            <a:r>
              <a:rPr lang="en-GB" sz="2000" dirty="0"/>
              <a:t> que </a:t>
            </a:r>
            <a:r>
              <a:rPr lang="en-GB" sz="2000" dirty="0" err="1"/>
              <a:t>brindan</a:t>
            </a:r>
            <a:r>
              <a:rPr lang="en-GB" sz="2000" dirty="0"/>
              <a:t> </a:t>
            </a:r>
            <a:r>
              <a:rPr lang="en-GB" sz="2000" dirty="0" err="1"/>
              <a:t>orientación</a:t>
            </a:r>
            <a:r>
              <a:rPr lang="en-GB" sz="2000" dirty="0"/>
              <a:t>.</a:t>
            </a:r>
          </a:p>
          <a:p>
            <a:pPr lvl="1"/>
            <a:r>
              <a:rPr lang="es-ES" sz="2000" b="1" dirty="0"/>
              <a:t>Pueden complementar los Convenios o pueden ser autónomos.</a:t>
            </a:r>
            <a:endParaRPr lang="en-GB" dirty="0"/>
          </a:p>
          <a:p>
            <a:r>
              <a:rPr lang="en-GB" dirty="0" err="1">
                <a:hlinkClick r:id="rId5"/>
              </a:rPr>
              <a:t>Protocolos</a:t>
            </a:r>
            <a:r>
              <a:rPr lang="en-GB" dirty="0"/>
              <a:t> (Total: 5)</a:t>
            </a:r>
          </a:p>
          <a:p>
            <a:pPr lvl="1"/>
            <a:r>
              <a:rPr lang="es-ES" sz="2000" dirty="0"/>
              <a:t> Tratados que revisan o enmiendan parcialmente los convenios anteriores</a:t>
            </a:r>
            <a:endParaRPr lang="en-GB" sz="2000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704512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18-19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756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10 </a:t>
            </a:r>
            <a:r>
              <a:rPr lang="en-GB" dirty="0" err="1"/>
              <a:t>Convenios</a:t>
            </a:r>
            <a:r>
              <a:rPr lang="en-GB" dirty="0"/>
              <a:t> </a:t>
            </a:r>
            <a:r>
              <a:rPr lang="en-GB" dirty="0" err="1"/>
              <a:t>Fundamentales</a:t>
            </a:r>
            <a:endParaRPr lang="en-GB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50450622"/>
              </p:ext>
            </p:extLst>
          </p:nvPr>
        </p:nvGraphicFramePr>
        <p:xfrm>
          <a:off x="1405450" y="1484784"/>
          <a:ext cx="10464800" cy="453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87653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Cuatro convenios de gobernanza/prioritarios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488488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19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8138563"/>
              </p:ext>
            </p:extLst>
          </p:nvPr>
        </p:nvGraphicFramePr>
        <p:xfrm>
          <a:off x="1392238" y="1341438"/>
          <a:ext cx="10464800" cy="453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05021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¿Cuáles son las características de las NIT?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001000" cy="4824536"/>
          </a:xfrm>
        </p:spPr>
        <p:txBody>
          <a:bodyPr/>
          <a:lstStyle/>
          <a:p>
            <a:r>
              <a:rPr lang="en-GB" sz="2200" b="1" dirty="0" err="1"/>
              <a:t>Tripartitas</a:t>
            </a:r>
            <a:endParaRPr lang="en-GB" sz="2200" b="1" dirty="0"/>
          </a:p>
          <a:p>
            <a:pPr lvl="1"/>
            <a:r>
              <a:rPr lang="es-ES" sz="2200" dirty="0"/>
              <a:t>Son el fruto de un consenso tripartito entre los tres actores de la economía y las relaciones laborales.</a:t>
            </a:r>
            <a:endParaRPr lang="en-GB" sz="2200" dirty="0"/>
          </a:p>
          <a:p>
            <a:r>
              <a:rPr lang="en-GB" sz="2200" b="1" dirty="0"/>
              <a:t>Normas </a:t>
            </a:r>
            <a:r>
              <a:rPr lang="en-GB" sz="2200" b="1" dirty="0" err="1"/>
              <a:t>mínimas</a:t>
            </a:r>
            <a:endParaRPr lang="en-GB" sz="2200" b="1" dirty="0"/>
          </a:p>
          <a:p>
            <a:pPr lvl="1"/>
            <a:r>
              <a:rPr lang="es-ES" sz="2200" dirty="0"/>
              <a:t>Establecer un nivel mínimo de protección.</a:t>
            </a:r>
            <a:endParaRPr lang="en-GB" sz="2200" dirty="0"/>
          </a:p>
          <a:p>
            <a:r>
              <a:rPr lang="en-GB" sz="2200" b="1" dirty="0" err="1"/>
              <a:t>Universales</a:t>
            </a:r>
            <a:endParaRPr lang="en-GB" sz="2200" b="1" dirty="0"/>
          </a:p>
          <a:p>
            <a:pPr lvl="1"/>
            <a:r>
              <a:rPr lang="es-ES" sz="2200" dirty="0"/>
              <a:t>Se establecen a nivel mundial por actores de todos los Estados Miembros de la OIT.</a:t>
            </a:r>
            <a:endParaRPr lang="en-GB" sz="2200" dirty="0"/>
          </a:p>
          <a:p>
            <a:r>
              <a:rPr lang="en-GB" sz="2200" b="1" dirty="0"/>
              <a:t>Flexibles</a:t>
            </a:r>
          </a:p>
          <a:p>
            <a:pPr lvl="1"/>
            <a:r>
              <a:rPr lang="es-ES" sz="2200" dirty="0"/>
              <a:t>Tienen en cuenta las necesidades de todos los Estados Miembros de la OIT</a:t>
            </a:r>
            <a:endParaRPr lang="en-GB" sz="2200" dirty="0"/>
          </a:p>
          <a:p>
            <a:endParaRPr lang="en-GB" sz="220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632504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232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campos </a:t>
            </a:r>
            <a:r>
              <a:rPr lang="en-GB" dirty="0" err="1"/>
              <a:t>cubren</a:t>
            </a:r>
            <a:r>
              <a:rPr lang="en-GB" dirty="0"/>
              <a:t> las NIT?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4176464" cy="4824536"/>
          </a:xfrm>
        </p:spPr>
        <p:txBody>
          <a:bodyPr/>
          <a:lstStyle/>
          <a:p>
            <a:r>
              <a:rPr lang="es-ES" sz="1800" dirty="0"/>
              <a:t>Libertad de asociación, negociación y relaciones industriales</a:t>
            </a:r>
            <a:endParaRPr lang="en-GB" sz="1800" dirty="0"/>
          </a:p>
          <a:p>
            <a:r>
              <a:rPr lang="en-GB" sz="1800" dirty="0"/>
              <a:t>Trabajo </a:t>
            </a:r>
            <a:r>
              <a:rPr lang="en-GB" sz="1800" dirty="0" err="1"/>
              <a:t>forzoso</a:t>
            </a:r>
            <a:endParaRPr lang="en-GB" sz="1800" dirty="0"/>
          </a:p>
          <a:p>
            <a:r>
              <a:rPr lang="es-ES" sz="1800" dirty="0"/>
              <a:t>Eliminación del trabajo infantil y protección de los niños y jóvenes</a:t>
            </a:r>
            <a:endParaRPr lang="en-GB" sz="1800" dirty="0"/>
          </a:p>
          <a:p>
            <a:r>
              <a:rPr lang="es-ES" sz="1800" dirty="0"/>
              <a:t>Igualdad de oportunidades y de trato</a:t>
            </a:r>
            <a:endParaRPr lang="en-GB" sz="1800" dirty="0"/>
          </a:p>
          <a:p>
            <a:r>
              <a:rPr lang="en-GB" sz="1800" dirty="0" err="1"/>
              <a:t>Consultas</a:t>
            </a:r>
            <a:r>
              <a:rPr lang="en-GB" sz="1800" dirty="0"/>
              <a:t> </a:t>
            </a:r>
            <a:r>
              <a:rPr lang="en-GB" sz="1800" dirty="0" err="1"/>
              <a:t>tripartitas</a:t>
            </a:r>
            <a:endParaRPr lang="en-GB" sz="1800" dirty="0"/>
          </a:p>
          <a:p>
            <a:r>
              <a:rPr lang="es-ES" sz="1800" dirty="0"/>
              <a:t>Administración y supervisión del trabajo</a:t>
            </a:r>
            <a:endParaRPr lang="en-GB" sz="1800" dirty="0"/>
          </a:p>
          <a:p>
            <a:r>
              <a:rPr lang="es-ES" sz="1800" dirty="0"/>
              <a:t>Política de empleo y promoción</a:t>
            </a:r>
            <a:endParaRPr lang="en-GB" sz="1800" dirty="0"/>
          </a:p>
          <a:p>
            <a:r>
              <a:rPr lang="en-GB" sz="1800" dirty="0" err="1"/>
              <a:t>Orientación</a:t>
            </a:r>
            <a:r>
              <a:rPr lang="en-GB" sz="1800" dirty="0"/>
              <a:t> y </a:t>
            </a:r>
            <a:r>
              <a:rPr lang="en-GB" sz="1800" dirty="0" err="1"/>
              <a:t>formación</a:t>
            </a:r>
            <a:r>
              <a:rPr lang="en-GB" sz="1800" dirty="0"/>
              <a:t> </a:t>
            </a:r>
            <a:r>
              <a:rPr lang="en-GB" sz="1800" dirty="0" err="1"/>
              <a:t>profesional</a:t>
            </a:r>
            <a:endParaRPr lang="en-GB" sz="1800" dirty="0"/>
          </a:p>
          <a:p>
            <a:r>
              <a:rPr lang="en-GB" sz="1800" dirty="0" err="1"/>
              <a:t>Seguridad</a:t>
            </a:r>
            <a:r>
              <a:rPr lang="en-GB" sz="1800" dirty="0"/>
              <a:t> </a:t>
            </a:r>
            <a:r>
              <a:rPr lang="en-GB" sz="1800" dirty="0" err="1"/>
              <a:t>laboral</a:t>
            </a:r>
            <a:endParaRPr lang="en-GB" sz="1800" dirty="0"/>
          </a:p>
          <a:p>
            <a:r>
              <a:rPr lang="en-GB" sz="1800" dirty="0" err="1"/>
              <a:t>Salarios</a:t>
            </a:r>
            <a:endParaRPr lang="en-GB" sz="1800" dirty="0"/>
          </a:p>
          <a:p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endParaRPr lang="en-GB" sz="1800" dirty="0"/>
          </a:p>
        </p:txBody>
      </p:sp>
      <p:sp>
        <p:nvSpPr>
          <p:cNvPr id="3" name="Rectangle 2"/>
          <p:cNvSpPr/>
          <p:nvPr/>
        </p:nvSpPr>
        <p:spPr>
          <a:xfrm>
            <a:off x="10632504" y="5316439"/>
            <a:ext cx="7454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b="1" dirty="0">
                <a:solidFill>
                  <a:schemeClr val="bg1"/>
                </a:solidFill>
              </a:rPr>
              <a:t>32-103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6023992" y="1412776"/>
            <a:ext cx="4680520" cy="482453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154F98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154F98"/>
              </a:buClr>
              <a:buSzPct val="12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154F98"/>
              </a:buClr>
              <a:buSzPct val="80000"/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154F98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154F98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GB" sz="1800" kern="0" dirty="0"/>
              <a:t>Horas de </a:t>
            </a:r>
            <a:r>
              <a:rPr lang="en-GB" sz="1800" kern="0" dirty="0" err="1"/>
              <a:t>trabajo</a:t>
            </a:r>
            <a:endParaRPr lang="en-GB" sz="1800" kern="0" dirty="0"/>
          </a:p>
          <a:p>
            <a:r>
              <a:rPr lang="en-GB" sz="1800" kern="0" dirty="0"/>
              <a:t>Seguridad y </a:t>
            </a:r>
            <a:r>
              <a:rPr lang="en-GB" sz="1800" kern="0" dirty="0" err="1"/>
              <a:t>salud</a:t>
            </a:r>
            <a:r>
              <a:rPr lang="en-GB" sz="1800" kern="0" dirty="0"/>
              <a:t> </a:t>
            </a:r>
            <a:r>
              <a:rPr lang="en-GB" sz="1800" kern="0" dirty="0" err="1"/>
              <a:t>laboral</a:t>
            </a:r>
            <a:endParaRPr lang="en-GB" sz="1800" kern="0" dirty="0"/>
          </a:p>
          <a:p>
            <a:r>
              <a:rPr lang="en-GB" sz="1800" kern="0" dirty="0" err="1"/>
              <a:t>Seguridad</a:t>
            </a:r>
            <a:r>
              <a:rPr lang="en-GB" sz="1800" kern="0" dirty="0"/>
              <a:t> social</a:t>
            </a:r>
          </a:p>
          <a:p>
            <a:r>
              <a:rPr lang="en-GB" sz="1800" kern="0" dirty="0" err="1"/>
              <a:t>Protección</a:t>
            </a:r>
            <a:r>
              <a:rPr lang="en-GB" sz="1800" kern="0" dirty="0"/>
              <a:t> de la </a:t>
            </a:r>
            <a:r>
              <a:rPr lang="en-GB" sz="1800" kern="0" dirty="0" err="1"/>
              <a:t>maternidad</a:t>
            </a:r>
            <a:endParaRPr lang="en-GB" sz="1800" kern="0" dirty="0"/>
          </a:p>
          <a:p>
            <a:r>
              <a:rPr lang="en-GB" sz="1800" kern="0" dirty="0"/>
              <a:t>Política social</a:t>
            </a:r>
          </a:p>
          <a:p>
            <a:r>
              <a:rPr lang="en-GB" sz="1800" kern="0" dirty="0" err="1"/>
              <a:t>Trabajadores</a:t>
            </a:r>
            <a:r>
              <a:rPr lang="en-GB" sz="1800" kern="0" dirty="0"/>
              <a:t> </a:t>
            </a:r>
            <a:r>
              <a:rPr lang="en-GB" sz="1800" kern="0" dirty="0" err="1"/>
              <a:t>migrantes</a:t>
            </a:r>
            <a:endParaRPr lang="en-GB" sz="1800" kern="0" dirty="0"/>
          </a:p>
          <a:p>
            <a:r>
              <a:rPr lang="en-GB" sz="1800" kern="0" dirty="0"/>
              <a:t>VIH/SIDA</a:t>
            </a:r>
          </a:p>
          <a:p>
            <a:r>
              <a:rPr lang="en-GB" sz="1800" kern="0" dirty="0" err="1"/>
              <a:t>Marineros</a:t>
            </a:r>
            <a:endParaRPr lang="en-GB" sz="1800" kern="0" dirty="0"/>
          </a:p>
          <a:p>
            <a:r>
              <a:rPr lang="en-GB" sz="1800" kern="0" dirty="0"/>
              <a:t>Pescadores</a:t>
            </a:r>
          </a:p>
          <a:p>
            <a:r>
              <a:rPr lang="en-GB" sz="1800" kern="0" dirty="0" err="1"/>
              <a:t>Estibadores</a:t>
            </a:r>
            <a:endParaRPr lang="en-GB" sz="1800" kern="0" dirty="0"/>
          </a:p>
          <a:p>
            <a:r>
              <a:rPr lang="en-GB" sz="1800" kern="0" dirty="0"/>
              <a:t>Pueblos </a:t>
            </a:r>
            <a:r>
              <a:rPr lang="en-GB" sz="1800" kern="0" dirty="0" err="1"/>
              <a:t>indígenas</a:t>
            </a:r>
            <a:r>
              <a:rPr lang="en-GB" sz="1800" kern="0" dirty="0"/>
              <a:t> y </a:t>
            </a:r>
            <a:r>
              <a:rPr lang="en-GB" sz="1800" kern="0" dirty="0" err="1"/>
              <a:t>tribales</a:t>
            </a:r>
            <a:endParaRPr lang="en-GB" sz="1800" kern="0" dirty="0"/>
          </a:p>
          <a:p>
            <a:r>
              <a:rPr lang="es-ES" sz="1800" kern="0" dirty="0"/>
              <a:t>Categorías específicas de trabajadores, por ejemplo, campo, hoteles y restaurantes, empleo doméstico, plataformas…</a:t>
            </a:r>
            <a:endParaRPr lang="en-GB" sz="1800" kern="0" dirty="0"/>
          </a:p>
          <a:p>
            <a:endParaRPr lang="en-GB" sz="1800" kern="0" dirty="0"/>
          </a:p>
          <a:p>
            <a:pPr marL="0" indent="0">
              <a:buFont typeface="Wingdings" panose="05000000000000000000" pitchFamily="2" charset="2"/>
              <a:buNone/>
            </a:pPr>
            <a:endParaRPr lang="en-GB" sz="1800" kern="0" dirty="0"/>
          </a:p>
          <a:p>
            <a:endParaRPr lang="en-GB" sz="18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8434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AC8BD-2003-E175-FA1E-114B5ED63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96AE0A-42AF-6DC2-CCB6-7ABE84A79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¿Qué es el Mecanismo de Examen de Normas (MEN)?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17D666-7476-B541-1728-33892333AB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001000" cy="4824536"/>
          </a:xfrm>
        </p:spPr>
        <p:txBody>
          <a:bodyPr/>
          <a:lstStyle/>
          <a:p>
            <a:endParaRPr lang="en-GB" sz="2200" b="1" dirty="0"/>
          </a:p>
          <a:p>
            <a:pPr lvl="1"/>
            <a:r>
              <a:rPr lang="es-ES" sz="2200" dirty="0"/>
              <a:t>Busca que la organización cuente con un </a:t>
            </a:r>
            <a:r>
              <a:rPr lang="es-ES" sz="2200" b="1" dirty="0"/>
              <a:t>conjunto coherente y actualizado</a:t>
            </a:r>
            <a:r>
              <a:rPr lang="es-ES" sz="2200" dirty="0"/>
              <a:t> de NIT</a:t>
            </a:r>
          </a:p>
          <a:p>
            <a:pPr lvl="1"/>
            <a:r>
              <a:rPr lang="es-ES" sz="2200" dirty="0"/>
              <a:t>Tiene </a:t>
            </a:r>
            <a:r>
              <a:rPr lang="es-ES" sz="2200" b="1" dirty="0"/>
              <a:t>carácter tripartito </a:t>
            </a:r>
            <a:r>
              <a:rPr lang="es-ES" sz="2200" dirty="0"/>
              <a:t>(32 miembros) y se reúne anualmente desde 2015.</a:t>
            </a:r>
          </a:p>
          <a:p>
            <a:pPr lvl="1"/>
            <a:r>
              <a:rPr lang="es-ES" sz="2200" dirty="0"/>
              <a:t>Examina las normas y </a:t>
            </a:r>
            <a:r>
              <a:rPr lang="es-ES" sz="2200" b="1" dirty="0"/>
              <a:t>formula recomendaciones al Consejo de Administración</a:t>
            </a:r>
            <a:r>
              <a:rPr lang="es-ES" sz="2200" dirty="0"/>
              <a:t>.</a:t>
            </a:r>
          </a:p>
          <a:p>
            <a:pPr lvl="1"/>
            <a:r>
              <a:rPr lang="es-ES" sz="2200" b="1" dirty="0"/>
              <a:t>Clasifica las normas existentes </a:t>
            </a:r>
            <a:r>
              <a:rPr lang="es-ES" sz="2200" dirty="0"/>
              <a:t>en: actualizados, que requieren medidas adicionales y superados.</a:t>
            </a:r>
          </a:p>
          <a:p>
            <a:pPr lvl="1"/>
            <a:r>
              <a:rPr lang="es-ES" sz="2200" dirty="0"/>
              <a:t>Identifica </a:t>
            </a:r>
            <a:r>
              <a:rPr lang="es-ES" sz="2200" b="1" dirty="0"/>
              <a:t>lagunas en materia de cobertura </a:t>
            </a:r>
            <a:r>
              <a:rPr lang="es-ES" sz="2200" dirty="0"/>
              <a:t>que requerirían nuevas normas.</a:t>
            </a:r>
            <a:endParaRPr lang="en-GB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1FB36A-92A7-69C5-7877-EFF443437881}"/>
              </a:ext>
            </a:extLst>
          </p:cNvPr>
          <p:cNvSpPr txBox="1"/>
          <p:nvPr/>
        </p:nvSpPr>
        <p:spPr bwMode="auto">
          <a:xfrm>
            <a:off x="10632504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1289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71464" y="384335"/>
            <a:ext cx="8560762" cy="720080"/>
          </a:xfrm>
        </p:spPr>
        <p:txBody>
          <a:bodyPr/>
          <a:lstStyle/>
          <a:p>
            <a:r>
              <a:rPr lang="es-ES" sz="3400" dirty="0"/>
              <a:t>¿Cómo se elabora y adopta una NIT?</a:t>
            </a:r>
            <a:endParaRPr lang="en-GB" sz="3400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20-21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36554962"/>
              </p:ext>
            </p:extLst>
          </p:nvPr>
        </p:nvGraphicFramePr>
        <p:xfrm>
          <a:off x="1392238" y="1341438"/>
          <a:ext cx="9096250" cy="453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44292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 proceso normativo: ejemplo del Convenio 192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632504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18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82006CA-69C9-6EB2-1937-2F536D5B2A2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102751" y="1341438"/>
            <a:ext cx="9043774" cy="453548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9352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30F-CCFC-4A65-F0C4-646A0B6E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C44DA1-4F3D-4AAC-8290-C979118C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476672"/>
            <a:ext cx="11329259" cy="720080"/>
          </a:xfrm>
        </p:spPr>
        <p:txBody>
          <a:bodyPr/>
          <a:lstStyle/>
          <a:p>
            <a:r>
              <a:rPr lang="es-ES" dirty="0"/>
              <a:t>Siguiente paso: la “sumisión a las autoridades competentes”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0D6676-7DED-10FD-1698-D7F19DCE88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001000" cy="4824536"/>
          </a:xfrm>
        </p:spPr>
        <p:txBody>
          <a:bodyPr/>
          <a:lstStyle/>
          <a:p>
            <a:r>
              <a:rPr lang="es-ES" i="1" dirty="0"/>
              <a:t>Una obligación constitucional para los Estados miembros de la OIT (Art. 19 de la Constitución de la OIT)</a:t>
            </a:r>
            <a:endParaRPr lang="en-GB" i="1" dirty="0"/>
          </a:p>
          <a:p>
            <a:pPr lvl="1"/>
            <a:r>
              <a:rPr lang="es-ES" sz="2000" dirty="0"/>
              <a:t>Significa llevar todas las NIT recién adoptadas a la atención de las autoridades nacionales con poder para legislar, normalmente el Parlamento.</a:t>
            </a:r>
            <a:endParaRPr lang="en-GB" sz="2000" b="1" dirty="0"/>
          </a:p>
          <a:p>
            <a:pPr lvl="1"/>
            <a:r>
              <a:rPr lang="es-ES" sz="2000" dirty="0"/>
              <a:t>Tiene como objetivo promover la acción en la </a:t>
            </a:r>
            <a:r>
              <a:rPr lang="es-ES" sz="2000" b="1" dirty="0"/>
              <a:t>implementación</a:t>
            </a:r>
            <a:r>
              <a:rPr lang="es-ES" sz="2000" dirty="0"/>
              <a:t> de las NIT a nivel nacional y, para los Convenios y Protocolos, promover su ratificación.</a:t>
            </a:r>
            <a:endParaRPr lang="en-GB" sz="2000" dirty="0"/>
          </a:p>
          <a:p>
            <a:pPr lvl="1"/>
            <a:r>
              <a:rPr lang="es-ES" sz="2000" dirty="0"/>
              <a:t>Requiere </a:t>
            </a:r>
            <a:r>
              <a:rPr lang="es-ES" sz="2000" b="1" dirty="0"/>
              <a:t>informar</a:t>
            </a:r>
            <a:r>
              <a:rPr lang="es-ES" sz="2000" dirty="0"/>
              <a:t> a la OIT sobre ello y las </a:t>
            </a:r>
            <a:r>
              <a:rPr lang="es-ES" sz="2000" b="1" dirty="0"/>
              <a:t>medidas</a:t>
            </a:r>
            <a:r>
              <a:rPr lang="es-ES" sz="2000" dirty="0"/>
              <a:t> tomadas.</a:t>
            </a:r>
            <a:endParaRPr lang="en-GB" sz="2000" dirty="0"/>
          </a:p>
          <a:p>
            <a:pPr lvl="1"/>
            <a:r>
              <a:rPr lang="es-ES" sz="2000" dirty="0"/>
              <a:t>También requiere</a:t>
            </a:r>
            <a:r>
              <a:rPr lang="es-ES" sz="2000" b="1" dirty="0"/>
              <a:t> comunicación</a:t>
            </a:r>
            <a:r>
              <a:rPr lang="es-ES" sz="2000" dirty="0"/>
              <a:t> a las organizaciones de empleadores y trabajadores sobre el efecto dado o que se dará a los instrumentos presentados </a:t>
            </a:r>
            <a:r>
              <a:rPr lang="es-ES" sz="2000" dirty="0">
                <a:hlinkClick r:id="rId3"/>
              </a:rPr>
              <a:t>(Art. 23(2) de la Constitución de la OIT)</a:t>
            </a:r>
            <a:endParaRPr lang="it-IT" sz="2000" dirty="0"/>
          </a:p>
          <a:p>
            <a:r>
              <a:rPr lang="es-ES" dirty="0"/>
              <a:t>Plazo: Dentro de 12 meses o, en circunstancias excepcionales, 18 meses desde la adopción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B9E909-F435-5C5C-A1D2-9E6560309AB4}"/>
              </a:ext>
            </a:extLst>
          </p:cNvPr>
          <p:cNvSpPr txBox="1"/>
          <p:nvPr/>
        </p:nvSpPr>
        <p:spPr bwMode="auto">
          <a:xfrm>
            <a:off x="10632504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2068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¿</a:t>
            </a:r>
            <a:r>
              <a:rPr lang="en-GB" dirty="0" err="1"/>
              <a:t>Qué</a:t>
            </a:r>
            <a:r>
              <a:rPr lang="en-GB" dirty="0"/>
              <a:t> es la </a:t>
            </a:r>
            <a:r>
              <a:rPr lang="en-GB" dirty="0" err="1"/>
              <a:t>ratificación</a:t>
            </a:r>
            <a:r>
              <a:rPr lang="en-GB" dirty="0"/>
              <a:t>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34014" y="1340768"/>
            <a:ext cx="8975595" cy="4824536"/>
          </a:xfrm>
        </p:spPr>
        <p:txBody>
          <a:bodyPr/>
          <a:lstStyle/>
          <a:p>
            <a:r>
              <a:rPr lang="es-ES" dirty="0"/>
              <a:t>Es el compromiso formal de un Estado miembro de la OIT de </a:t>
            </a:r>
            <a:r>
              <a:rPr lang="es-ES" b="1" dirty="0"/>
              <a:t>estar sujeto </a:t>
            </a:r>
            <a:r>
              <a:rPr lang="es-ES" dirty="0"/>
              <a:t>a las disposiciones de un Convenio y un Protocolo bajo el derecho internacional.</a:t>
            </a:r>
          </a:p>
          <a:p>
            <a:pPr marL="0" indent="0">
              <a:buNone/>
            </a:pPr>
            <a:endParaRPr lang="en-GB" dirty="0"/>
          </a:p>
          <a:p>
            <a:r>
              <a:rPr lang="es-ES" dirty="0"/>
              <a:t>Implica la exposición al </a:t>
            </a:r>
            <a:r>
              <a:rPr lang="es-ES" b="1" dirty="0"/>
              <a:t>control internacional </a:t>
            </a:r>
            <a:r>
              <a:rPr lang="es-ES" dirty="0"/>
              <a:t>sobre la aplicación de la Convención y del Protocolo, en la ley y en la práctica.</a:t>
            </a:r>
            <a:endParaRPr lang="en-GB" dirty="0"/>
          </a:p>
          <a:p>
            <a:pPr marL="0" indent="0">
              <a:buNone/>
            </a:pPr>
            <a:endParaRPr lang="it-IT" dirty="0"/>
          </a:p>
          <a:p>
            <a:r>
              <a:rPr lang="en-GB" dirty="0"/>
              <a:t>Entrada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vigor</a:t>
            </a:r>
            <a:endParaRPr lang="en-GB" dirty="0"/>
          </a:p>
          <a:p>
            <a:pPr lvl="1"/>
            <a:r>
              <a:rPr lang="es-ES" sz="2000" dirty="0"/>
              <a:t>Usualmente </a:t>
            </a:r>
            <a:r>
              <a:rPr lang="es-ES" sz="2000" b="1" dirty="0"/>
              <a:t>12 meses </a:t>
            </a:r>
            <a:r>
              <a:rPr lang="es-ES" sz="2000" dirty="0"/>
              <a:t>después del registro de la segunda ratificación</a:t>
            </a:r>
            <a:endParaRPr lang="en-GB" sz="2000" dirty="0"/>
          </a:p>
          <a:p>
            <a:pPr lvl="1"/>
            <a:r>
              <a:rPr lang="es-ES" sz="2000" dirty="0"/>
              <a:t>Después, para cada Estado, </a:t>
            </a:r>
            <a:r>
              <a:rPr lang="es-ES" sz="2000" b="1" dirty="0"/>
              <a:t>12 meses </a:t>
            </a:r>
            <a:r>
              <a:rPr lang="es-ES" sz="2000" dirty="0"/>
              <a:t>después de su ratificación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  <a:p>
            <a:r>
              <a:rPr lang="es-ES" dirty="0"/>
              <a:t>Las reservas no son admisibles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Es </a:t>
            </a:r>
            <a:r>
              <a:rPr lang="en-GB" dirty="0" err="1"/>
              <a:t>posible</a:t>
            </a:r>
            <a:r>
              <a:rPr lang="en-GB" dirty="0"/>
              <a:t> la </a:t>
            </a:r>
            <a:r>
              <a:rPr lang="en-GB" dirty="0" err="1"/>
              <a:t>denuncia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18 &amp; 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5070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¿Cómo se supervisan las NIT?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433048" cy="4824536"/>
          </a:xfrm>
        </p:spPr>
        <p:txBody>
          <a:bodyPr/>
          <a:lstStyle/>
          <a:p>
            <a:r>
              <a:rPr lang="es-ES" sz="2400" dirty="0"/>
              <a:t>Sistema de supervisión de la OIT sobre la aplicación de las NIT</a:t>
            </a:r>
            <a:endParaRPr lang="en-GB" sz="2400" dirty="0"/>
          </a:p>
          <a:p>
            <a:pPr lvl="1"/>
            <a:r>
              <a:rPr lang="en-GB" sz="2400" dirty="0"/>
              <a:t>Es</a:t>
            </a:r>
            <a:r>
              <a:rPr lang="en-GB" sz="2400" b="1" dirty="0"/>
              <a:t> multidimensional </a:t>
            </a:r>
            <a:r>
              <a:rPr lang="en-GB" sz="2400" dirty="0"/>
              <a:t>y</a:t>
            </a:r>
            <a:r>
              <a:rPr lang="en-GB" sz="2400" b="1" dirty="0"/>
              <a:t> </a:t>
            </a:r>
            <a:r>
              <a:rPr lang="en-GB" sz="2400" b="1" dirty="0" err="1"/>
              <a:t>único</a:t>
            </a:r>
            <a:endParaRPr lang="en-GB" sz="2400" b="1" dirty="0"/>
          </a:p>
          <a:p>
            <a:pPr lvl="1"/>
            <a:r>
              <a:rPr lang="es-ES" sz="2400" dirty="0"/>
              <a:t>Se considera que </a:t>
            </a:r>
            <a:r>
              <a:rPr lang="es-ES" sz="2400" b="1" dirty="0"/>
              <a:t>es uno de los más desarrollados y efectivos</a:t>
            </a:r>
            <a:endParaRPr lang="en-GB" sz="2400" b="1" dirty="0"/>
          </a:p>
          <a:p>
            <a:pPr lvl="1"/>
            <a:r>
              <a:rPr lang="es-ES" sz="2400" b="1" dirty="0"/>
              <a:t>Tiene dos sistemas </a:t>
            </a:r>
            <a:r>
              <a:rPr lang="es-ES" sz="2400" dirty="0"/>
              <a:t>complementarios:</a:t>
            </a:r>
            <a:r>
              <a:rPr lang="it-IT" sz="2400" dirty="0"/>
              <a:t> 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457200" lvl="1" indent="0">
              <a:buNone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8" name="TextBox 7"/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105-116</a:t>
            </a: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3170520361"/>
              </p:ext>
            </p:extLst>
          </p:nvPr>
        </p:nvGraphicFramePr>
        <p:xfrm>
          <a:off x="1856432" y="3717031"/>
          <a:ext cx="8128000" cy="252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06363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Supervision regular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22351" y="1412776"/>
            <a:ext cx="8922121" cy="4824536"/>
          </a:xfrm>
        </p:spPr>
        <p:txBody>
          <a:bodyPr/>
          <a:lstStyle/>
          <a:p>
            <a:r>
              <a:rPr lang="en-GB" sz="1700" dirty="0" err="1"/>
              <a:t>Características</a:t>
            </a:r>
            <a:endParaRPr lang="en-GB" sz="1700" dirty="0"/>
          </a:p>
          <a:p>
            <a:pPr lvl="1"/>
            <a:r>
              <a:rPr lang="es-ES" sz="1700" dirty="0"/>
              <a:t>Examen de los </a:t>
            </a:r>
            <a:r>
              <a:rPr lang="es-ES" sz="1700" b="1" dirty="0"/>
              <a:t>informes periódicos </a:t>
            </a:r>
            <a:r>
              <a:rPr lang="es-ES" sz="1700" dirty="0"/>
              <a:t>de los gobiernos sobre la aplicación, en derecho y en la práctica, de cada Convenio ratificado (</a:t>
            </a:r>
            <a:r>
              <a:rPr lang="es-ES" sz="1700" dirty="0">
                <a:hlinkClick r:id="rId3"/>
              </a:rPr>
              <a:t>Art. 22 de la Constitución de la OIT)</a:t>
            </a:r>
            <a:endParaRPr lang="en-GB" sz="1700" dirty="0"/>
          </a:p>
          <a:p>
            <a:pPr lvl="1"/>
            <a:r>
              <a:rPr lang="es-ES" sz="1700" dirty="0"/>
              <a:t>Las organizaciones de empleadores y de trabajadores pueden </a:t>
            </a:r>
            <a:r>
              <a:rPr lang="es-ES" sz="1700" b="1" dirty="0"/>
              <a:t>hacer</a:t>
            </a:r>
            <a:r>
              <a:rPr lang="es-ES" sz="1700" dirty="0"/>
              <a:t> </a:t>
            </a:r>
            <a:r>
              <a:rPr lang="es-ES" sz="1700" b="1" dirty="0"/>
              <a:t>observaciones</a:t>
            </a:r>
            <a:r>
              <a:rPr lang="es-ES" sz="1700" dirty="0"/>
              <a:t> </a:t>
            </a:r>
            <a:r>
              <a:rPr lang="es-ES" sz="1700" dirty="0">
                <a:hlinkClick r:id="rId4"/>
              </a:rPr>
              <a:t>(Art. 23(2) de la Constitución de la OIT)</a:t>
            </a:r>
            <a:endParaRPr lang="en-GB" sz="1700" dirty="0"/>
          </a:p>
          <a:p>
            <a:pPr lvl="1"/>
            <a:endParaRPr lang="en-GB" sz="1700" dirty="0"/>
          </a:p>
          <a:p>
            <a:r>
              <a:rPr lang="en-GB" sz="1700" dirty="0" err="1"/>
              <a:t>Periodicidad</a:t>
            </a:r>
            <a:r>
              <a:rPr lang="en-GB" sz="1700" dirty="0"/>
              <a:t> de </a:t>
            </a:r>
            <a:r>
              <a:rPr lang="en-GB" sz="1700" dirty="0" err="1"/>
              <a:t>los</a:t>
            </a:r>
            <a:r>
              <a:rPr lang="en-GB" sz="1700" dirty="0"/>
              <a:t> </a:t>
            </a:r>
            <a:r>
              <a:rPr lang="en-GB" sz="1700" dirty="0" err="1"/>
              <a:t>informes</a:t>
            </a:r>
            <a:endParaRPr lang="en-GB" sz="1700" dirty="0"/>
          </a:p>
          <a:p>
            <a:pPr lvl="1"/>
            <a:r>
              <a:rPr lang="es-ES" sz="1700" b="1" dirty="0"/>
              <a:t>3</a:t>
            </a:r>
            <a:r>
              <a:rPr lang="es-ES" sz="1700" dirty="0"/>
              <a:t> </a:t>
            </a:r>
            <a:r>
              <a:rPr lang="es-ES" sz="1700" b="1" dirty="0"/>
              <a:t>años </a:t>
            </a:r>
            <a:r>
              <a:rPr lang="es-ES" sz="1700" dirty="0"/>
              <a:t>para los convenios fundamentales y de gobernanza</a:t>
            </a:r>
            <a:endParaRPr lang="en-GB" sz="1700" dirty="0"/>
          </a:p>
          <a:p>
            <a:pPr lvl="1"/>
            <a:r>
              <a:rPr lang="es-ES" sz="1700" b="1" dirty="0"/>
              <a:t>6</a:t>
            </a:r>
            <a:r>
              <a:rPr lang="es-ES" sz="1700" dirty="0"/>
              <a:t> </a:t>
            </a:r>
            <a:r>
              <a:rPr lang="es-ES" sz="1700" b="1" dirty="0"/>
              <a:t>años</a:t>
            </a:r>
            <a:r>
              <a:rPr lang="es-ES" sz="1700" dirty="0"/>
              <a:t> por convenios técnicos</a:t>
            </a:r>
            <a:endParaRPr lang="en-GB" sz="1700" dirty="0"/>
          </a:p>
          <a:p>
            <a:pPr lvl="1"/>
            <a:r>
              <a:rPr lang="es-ES" sz="1700" dirty="0"/>
              <a:t>Fecha límite anual</a:t>
            </a:r>
            <a:r>
              <a:rPr lang="es-ES" sz="1700" b="1" dirty="0"/>
              <a:t>: 1º de septiembre</a:t>
            </a:r>
            <a:endParaRPr lang="en-GB" sz="1700" b="1" dirty="0"/>
          </a:p>
          <a:p>
            <a:endParaRPr lang="en-GB" sz="1700" dirty="0"/>
          </a:p>
          <a:p>
            <a:r>
              <a:rPr lang="en-GB" sz="1700" dirty="0" err="1"/>
              <a:t>Órganos</a:t>
            </a:r>
            <a:r>
              <a:rPr lang="en-GB" sz="1700" dirty="0"/>
              <a:t> </a:t>
            </a:r>
            <a:r>
              <a:rPr lang="en-GB" sz="1700" dirty="0" err="1"/>
              <a:t>involucrados</a:t>
            </a:r>
            <a:endParaRPr lang="en-GB" sz="1700" dirty="0"/>
          </a:p>
          <a:p>
            <a:pPr lvl="1"/>
            <a:r>
              <a:rPr lang="es-ES" sz="1700" b="1" dirty="0"/>
              <a:t>Comité de Expertos sobre la Aplicación de Convenciones y Recomendaciones </a:t>
            </a:r>
            <a:r>
              <a:rPr lang="es-ES" sz="1700" dirty="0"/>
              <a:t>(CEACR)</a:t>
            </a:r>
            <a:endParaRPr lang="en-GB" sz="1700" dirty="0"/>
          </a:p>
          <a:p>
            <a:pPr lvl="1"/>
            <a:r>
              <a:rPr lang="es-ES" sz="1700" b="1" dirty="0"/>
              <a:t>Comité sobre la Aplicación de Normas de la Conferencia </a:t>
            </a:r>
            <a:r>
              <a:rPr lang="es-ES" sz="1700" dirty="0"/>
              <a:t>(CAN)</a:t>
            </a:r>
            <a:endParaRPr lang="en-GB" sz="1700" dirty="0"/>
          </a:p>
          <a:p>
            <a:endParaRPr lang="en-GB" sz="1700" dirty="0"/>
          </a:p>
          <a:p>
            <a:endParaRPr lang="en-GB" sz="1700" dirty="0"/>
          </a:p>
          <a:p>
            <a:endParaRPr lang="en-GB" sz="170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106-109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8525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Acerca</a:t>
            </a:r>
            <a:r>
              <a:rPr lang="en-GB" dirty="0"/>
              <a:t> del CEACR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001000" cy="4824536"/>
          </a:xfrm>
        </p:spPr>
        <p:txBody>
          <a:bodyPr/>
          <a:lstStyle/>
          <a:p>
            <a:r>
              <a:rPr lang="en-GB" dirty="0" err="1"/>
              <a:t>Creado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1926</a:t>
            </a:r>
          </a:p>
          <a:p>
            <a:r>
              <a:rPr lang="es-ES" dirty="0"/>
              <a:t>Consiste en </a:t>
            </a:r>
            <a:r>
              <a:rPr lang="es-ES" b="1" dirty="0"/>
              <a:t>20 juristas de alto nivel </a:t>
            </a:r>
            <a:r>
              <a:rPr lang="es-ES" dirty="0"/>
              <a:t>de todo el mundo.</a:t>
            </a:r>
            <a:endParaRPr lang="en-GB" dirty="0"/>
          </a:p>
          <a:p>
            <a:r>
              <a:rPr lang="es-ES" dirty="0"/>
              <a:t>Nombrado por el órgano de gobierno a propuesta del Director General de la OIT.</a:t>
            </a:r>
            <a:endParaRPr lang="en-GB" dirty="0"/>
          </a:p>
          <a:p>
            <a:r>
              <a:rPr lang="es-ES" dirty="0"/>
              <a:t>Nombrado para un período renovable de 3 años</a:t>
            </a:r>
            <a:endParaRPr lang="en-GB" dirty="0"/>
          </a:p>
          <a:p>
            <a:r>
              <a:rPr lang="es-ES" dirty="0"/>
              <a:t>Se reúne cada año, entre noviembre y diciembre</a:t>
            </a:r>
            <a:endParaRPr lang="en-GB" dirty="0"/>
          </a:p>
          <a:p>
            <a:r>
              <a:rPr lang="en-GB" dirty="0"/>
              <a:t>Las </a:t>
            </a:r>
            <a:r>
              <a:rPr lang="en-GB" dirty="0" err="1"/>
              <a:t>sesiones</a:t>
            </a:r>
            <a:r>
              <a:rPr lang="en-GB" dirty="0"/>
              <a:t> son </a:t>
            </a:r>
            <a:r>
              <a:rPr lang="en-GB" dirty="0" err="1"/>
              <a:t>privadas</a:t>
            </a:r>
            <a:r>
              <a:rPr lang="en-GB" dirty="0"/>
              <a:t>.</a:t>
            </a:r>
          </a:p>
          <a:p>
            <a:r>
              <a:rPr lang="es-ES" dirty="0"/>
              <a:t>Su informe anual se publica en febrero del año siguiente y es examinado por el CAN en junio.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632504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106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6314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¿Cuáles son las formas de los comentarios del CEACR?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145016" cy="4824536"/>
          </a:xfrm>
        </p:spPr>
        <p:txBody>
          <a:bodyPr/>
          <a:lstStyle/>
          <a:p>
            <a:r>
              <a:rPr lang="en-GB" b="1" dirty="0" err="1"/>
              <a:t>Observaciones</a:t>
            </a:r>
            <a:endParaRPr lang="en-GB" b="1" dirty="0"/>
          </a:p>
          <a:p>
            <a:pPr lvl="1"/>
            <a:r>
              <a:rPr lang="es-ES" sz="2000" dirty="0"/>
              <a:t>En casos </a:t>
            </a:r>
            <a:r>
              <a:rPr lang="es-ES" sz="2000" b="1" dirty="0"/>
              <a:t>más graves o de larga duración </a:t>
            </a:r>
            <a:r>
              <a:rPr lang="es-ES" sz="2000" dirty="0"/>
              <a:t>de incumplimiento de obligaciones; también se utiliza para resaltar el progreso en cuestiones específicas, según corresponda.</a:t>
            </a:r>
            <a:endParaRPr lang="en-GB" sz="2000" dirty="0"/>
          </a:p>
          <a:p>
            <a:pPr lvl="1"/>
            <a:r>
              <a:rPr lang="es-ES" sz="2000" dirty="0"/>
              <a:t>Se reproducen en el informe anual del CEACR.</a:t>
            </a:r>
            <a:endParaRPr lang="en-GB" sz="2000" dirty="0"/>
          </a:p>
          <a:p>
            <a:pPr lvl="1"/>
            <a:endParaRPr lang="en-GB" sz="2000" dirty="0"/>
          </a:p>
          <a:p>
            <a:r>
              <a:rPr lang="en-GB" b="1" dirty="0"/>
              <a:t>Solicitudes </a:t>
            </a:r>
            <a:r>
              <a:rPr lang="en-GB" b="1" dirty="0" err="1"/>
              <a:t>directas</a:t>
            </a:r>
            <a:endParaRPr lang="en-GB" b="1" dirty="0"/>
          </a:p>
          <a:p>
            <a:pPr lvl="1"/>
            <a:r>
              <a:rPr lang="es-ES" sz="2000" dirty="0"/>
              <a:t>Relacionarse con preguntas técnicas o cuando se necesita más información; también se utiliza para examinar los primeros informes.</a:t>
            </a:r>
            <a:endParaRPr lang="en-GB" sz="2000" dirty="0"/>
          </a:p>
          <a:p>
            <a:pPr lvl="1"/>
            <a:r>
              <a:rPr lang="es-ES" sz="2000" dirty="0"/>
              <a:t>Se enumeran en el informe anual del CEACR y se comunican directamente a los gobiernos, organizaciones de empleadores y de trabajadores involucrados.</a:t>
            </a:r>
            <a:endParaRPr lang="en-GB" sz="2000" dirty="0"/>
          </a:p>
          <a:p>
            <a:endParaRPr lang="en-GB" dirty="0"/>
          </a:p>
          <a:p>
            <a:r>
              <a:rPr lang="es-ES" dirty="0"/>
              <a:t>Ambos tipos de comentarios están disponibles en línea en </a:t>
            </a:r>
            <a:r>
              <a:rPr lang="en-GB" dirty="0"/>
              <a:t> </a:t>
            </a:r>
            <a:r>
              <a:rPr lang="en-GB" dirty="0">
                <a:hlinkClick r:id="rId3"/>
              </a:rPr>
              <a:t>NORMLEX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704512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106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5255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Acerca</a:t>
            </a:r>
            <a:r>
              <a:rPr lang="en-GB" dirty="0"/>
              <a:t> del CAN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145016" cy="4824536"/>
          </a:xfrm>
        </p:spPr>
        <p:txBody>
          <a:bodyPr/>
          <a:lstStyle/>
          <a:p>
            <a:r>
              <a:rPr lang="es-ES" dirty="0"/>
              <a:t>Comité Permanente de la Conferencia Internacional del Trabajo, que se reúne durante la misma, en junio en Ginebra.</a:t>
            </a:r>
            <a:endParaRPr lang="en-GB" dirty="0"/>
          </a:p>
          <a:p>
            <a:endParaRPr lang="en-GB" dirty="0"/>
          </a:p>
          <a:p>
            <a:r>
              <a:rPr lang="es-ES" b="1" dirty="0"/>
              <a:t>Cuerpo tripartito, </a:t>
            </a:r>
            <a:r>
              <a:rPr lang="es-ES" dirty="0"/>
              <a:t>compuesto por </a:t>
            </a:r>
            <a:r>
              <a:rPr lang="es-ES" b="1" dirty="0"/>
              <a:t>cientos de miembros</a:t>
            </a:r>
            <a:endParaRPr lang="en-GB" b="1" dirty="0"/>
          </a:p>
          <a:p>
            <a:endParaRPr lang="en-GB" dirty="0"/>
          </a:p>
          <a:p>
            <a:r>
              <a:rPr lang="en-GB" dirty="0" err="1"/>
              <a:t>Discusión</a:t>
            </a:r>
            <a:endParaRPr lang="en-GB" dirty="0"/>
          </a:p>
          <a:p>
            <a:pPr lvl="1"/>
            <a:r>
              <a:rPr lang="en-GB" sz="2000" dirty="0" err="1"/>
              <a:t>Encuesta</a:t>
            </a:r>
            <a:r>
              <a:rPr lang="en-GB" sz="2000" dirty="0"/>
              <a:t> General del CEACR</a:t>
            </a:r>
          </a:p>
          <a:p>
            <a:pPr lvl="1"/>
            <a:r>
              <a:rPr lang="es-ES" sz="2000" b="1" dirty="0"/>
              <a:t>Casos de grave incumplimiento </a:t>
            </a:r>
            <a:r>
              <a:rPr lang="es-ES" sz="2000" dirty="0"/>
              <a:t>de las obligaciones de informes y la obligación de presentar nuevos NIT ante las autoridades nacionales competentes</a:t>
            </a:r>
            <a:endParaRPr lang="en-GB" sz="2000" dirty="0"/>
          </a:p>
          <a:p>
            <a:pPr lvl="1"/>
            <a:r>
              <a:rPr lang="es-ES" sz="2000" b="1" dirty="0"/>
              <a:t>24 casos individuales </a:t>
            </a:r>
            <a:r>
              <a:rPr lang="es-ES" sz="2000" dirty="0"/>
              <a:t>relacionados con la aplicación de Convenios ratificados, basados en una selección de observaciones del informe del CEACR.</a:t>
            </a:r>
            <a:endParaRPr lang="en-GB" sz="2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704512" y="5360796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107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246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CEACR y CAN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010078" y="1124744"/>
            <a:ext cx="8208912" cy="4824536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150" y="3560788"/>
            <a:ext cx="3690290" cy="2460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1" y="3552559"/>
            <a:ext cx="3703095" cy="2468729"/>
          </a:xfrm>
          <a:prstGeom prst="rect">
            <a:avLst/>
          </a:prstGeom>
        </p:spPr>
      </p:pic>
      <p:pic>
        <p:nvPicPr>
          <p:cNvPr id="8" name="Pladsholder til indhold 2" descr="CEACR Room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5" b="9195"/>
          <a:stretch>
            <a:fillRect/>
          </a:stretch>
        </p:blipFill>
        <p:spPr>
          <a:xfrm>
            <a:off x="2135561" y="1248981"/>
            <a:ext cx="3703095" cy="1819979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 flipV="1">
            <a:off x="5894235" y="2060848"/>
            <a:ext cx="2362007" cy="1368152"/>
          </a:xfrm>
          <a:prstGeom prst="straightConnector1">
            <a:avLst/>
          </a:prstGeom>
          <a:ln w="76200">
            <a:solidFill>
              <a:srgbClr val="154F98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863752" y="3130302"/>
            <a:ext cx="0" cy="370706"/>
          </a:xfrm>
          <a:prstGeom prst="straightConnector1">
            <a:avLst/>
          </a:prstGeom>
          <a:ln w="76200">
            <a:solidFill>
              <a:srgbClr val="154F9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894234" y="4509120"/>
            <a:ext cx="417790" cy="0"/>
          </a:xfrm>
          <a:prstGeom prst="straightConnector1">
            <a:avLst/>
          </a:prstGeom>
          <a:ln w="76200">
            <a:solidFill>
              <a:srgbClr val="154F9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 bwMode="auto">
          <a:xfrm>
            <a:off x="983432" y="2020778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i="0" noProof="0" dirty="0">
                <a:solidFill>
                  <a:srgbClr val="154F98"/>
                </a:solidFill>
                <a:cs typeface="Arial" charset="0"/>
              </a:rPr>
              <a:t>CEACR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983432" y="5333146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i="0" noProof="0" dirty="0">
                <a:solidFill>
                  <a:srgbClr val="154F98"/>
                </a:solidFill>
                <a:cs typeface="Arial" charset="0"/>
              </a:rPr>
              <a:t>CAN</a:t>
            </a:r>
            <a:endParaRPr lang="en-GB" sz="2000" b="1" i="0" noProof="0" dirty="0">
              <a:solidFill>
                <a:srgbClr val="154F98"/>
              </a:solidFill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128448" y="5025370"/>
            <a:ext cx="16561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rgbClr val="154F98"/>
                </a:solidFill>
              </a:rPr>
              <a:t>CIT en plenaria</a:t>
            </a:r>
            <a:endParaRPr lang="en-GB" sz="2000" b="1" i="0" noProof="0" dirty="0">
              <a:solidFill>
                <a:srgbClr val="154F98"/>
              </a:solidFill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876484" y="2433082"/>
            <a:ext cx="12590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i="0" noProof="0" dirty="0">
                <a:latin typeface="Arial Narrow" panose="020B0606020202030204" pitchFamily="34" charset="0"/>
              </a:rPr>
              <a:t>Noviembre Diciembre 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983432" y="5693186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i="0" noProof="0" dirty="0">
                <a:latin typeface="Arial Narrow" panose="020B0606020202030204" pitchFamily="34" charset="0"/>
              </a:rPr>
              <a:t>Junio</a:t>
            </a:r>
            <a:endParaRPr lang="it-IT" sz="2000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10200456" y="5693186"/>
            <a:ext cx="11521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i="0" noProof="0" dirty="0">
                <a:latin typeface="Arial Narrow" panose="020B0606020202030204" pitchFamily="34" charset="0"/>
              </a:rPr>
              <a:t>Junio</a:t>
            </a:r>
            <a:endParaRPr lang="it-IT" sz="2000" dirty="0">
              <a:latin typeface="Arial Narrow" panose="020B0606020202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524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Procedimientos</a:t>
            </a:r>
            <a:r>
              <a:rPr lang="en-GB" dirty="0"/>
              <a:t> </a:t>
            </a:r>
            <a:r>
              <a:rPr lang="en-GB" dirty="0" err="1"/>
              <a:t>especiales</a:t>
            </a:r>
            <a:r>
              <a:rPr lang="en-GB" dirty="0"/>
              <a:t>: 3 </a:t>
            </a:r>
            <a:r>
              <a:rPr lang="en-GB" dirty="0" err="1"/>
              <a:t>tipos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5480" y="1412776"/>
            <a:ext cx="9001000" cy="4824536"/>
          </a:xfrm>
        </p:spPr>
        <p:txBody>
          <a:bodyPr/>
          <a:lstStyle/>
          <a:p>
            <a:r>
              <a:rPr lang="es-ES" sz="2000" b="1" dirty="0"/>
              <a:t>Procedimientos constitucionales</a:t>
            </a:r>
            <a:r>
              <a:rPr lang="es-ES" sz="2000" dirty="0"/>
              <a:t>: </a:t>
            </a:r>
          </a:p>
          <a:p>
            <a:pPr lvl="1"/>
            <a:r>
              <a:rPr lang="es-ES" sz="2000" dirty="0"/>
              <a:t>Reclamaciones</a:t>
            </a:r>
            <a:r>
              <a:rPr lang="es-ES" dirty="0"/>
              <a:t> </a:t>
            </a:r>
            <a:r>
              <a:rPr lang="es-ES" dirty="0">
                <a:hlinkClick r:id="rId3"/>
              </a:rPr>
              <a:t>(Art. 24 de la Constitución de la OIT) </a:t>
            </a:r>
            <a:r>
              <a:rPr lang="es-ES" dirty="0"/>
              <a:t>y</a:t>
            </a:r>
          </a:p>
          <a:p>
            <a:pPr lvl="1"/>
            <a:r>
              <a:rPr lang="es-ES" sz="2000" dirty="0"/>
              <a:t>Quejas</a:t>
            </a:r>
            <a:r>
              <a:rPr lang="es-ES" dirty="0"/>
              <a:t> </a:t>
            </a:r>
            <a:r>
              <a:rPr lang="es-ES" dirty="0">
                <a:hlinkClick r:id="rId3"/>
              </a:rPr>
              <a:t>(Art. 26 de la Constitución de la OIT)</a:t>
            </a:r>
            <a:endParaRPr lang="en-GB" dirty="0"/>
          </a:p>
          <a:p>
            <a:pPr lvl="1"/>
            <a:r>
              <a:rPr lang="en-GB" sz="2000" dirty="0"/>
              <a:t>Por </a:t>
            </a:r>
            <a:r>
              <a:rPr lang="en-GB" sz="2000" dirty="0" err="1"/>
              <a:t>incumplimiento</a:t>
            </a:r>
            <a:r>
              <a:rPr lang="en-GB" sz="2000" dirty="0"/>
              <a:t> de </a:t>
            </a:r>
            <a:r>
              <a:rPr lang="en-GB" sz="2000" dirty="0" err="1"/>
              <a:t>convenios</a:t>
            </a:r>
            <a:r>
              <a:rPr lang="en-GB" sz="2000" dirty="0"/>
              <a:t> </a:t>
            </a:r>
            <a:r>
              <a:rPr lang="en-GB" sz="2000" dirty="0" err="1"/>
              <a:t>ratificados</a:t>
            </a:r>
            <a:endParaRPr lang="en-GB" sz="2000" dirty="0"/>
          </a:p>
          <a:p>
            <a:endParaRPr lang="en-GB" dirty="0"/>
          </a:p>
          <a:p>
            <a:r>
              <a:rPr lang="es-ES" b="1" dirty="0"/>
              <a:t>Procedimiento de libertad de asociación</a:t>
            </a:r>
            <a:endParaRPr lang="en-GB" b="1" dirty="0"/>
          </a:p>
          <a:p>
            <a:pPr lvl="1"/>
            <a:r>
              <a:rPr lang="es-ES" sz="2000" dirty="0"/>
              <a:t>Por infracciones a la libertad de asociación y al derecho a la negociación colectiva.</a:t>
            </a:r>
            <a:endParaRPr lang="en-GB" sz="2000" dirty="0"/>
          </a:p>
          <a:p>
            <a:pPr lvl="1"/>
            <a:r>
              <a:rPr lang="es-ES" sz="2000" dirty="0"/>
              <a:t>Independientemente de la ratificación de los Convenios relevantes o del consentimiento del gobierno.</a:t>
            </a:r>
            <a:endParaRPr lang="en-GB" sz="20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110-116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4237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95400" y="1412776"/>
            <a:ext cx="3240360" cy="4824536"/>
          </a:xfrm>
        </p:spPr>
        <p:txBody>
          <a:bodyPr/>
          <a:lstStyle/>
          <a:p>
            <a:r>
              <a:rPr lang="es-ES" dirty="0"/>
              <a:t>Por organizaciones empresariales y sindicales</a:t>
            </a:r>
          </a:p>
          <a:p>
            <a:r>
              <a:rPr lang="es-ES" dirty="0"/>
              <a:t>Comisión tripartita ad hoc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704512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110-116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A4E00-AC88-5653-CCEC-744AB5A0F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320" y="1098623"/>
            <a:ext cx="8121756" cy="528270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Procedimientos</a:t>
            </a:r>
            <a:r>
              <a:rPr lang="en-GB" dirty="0"/>
              <a:t> </a:t>
            </a:r>
            <a:r>
              <a:rPr lang="en-GB" dirty="0" err="1"/>
              <a:t>especiales</a:t>
            </a:r>
            <a:r>
              <a:rPr lang="en-GB" dirty="0"/>
              <a:t>: </a:t>
            </a:r>
            <a:r>
              <a:rPr lang="en-GB" dirty="0" err="1"/>
              <a:t>reclamaciones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6754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12AB1-A5B2-7BC3-FB5D-178FA8ABD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A8BEC5-14E8-EEF1-B181-FA8968199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77" y="476672"/>
            <a:ext cx="3768419" cy="720080"/>
          </a:xfrm>
        </p:spPr>
        <p:txBody>
          <a:bodyPr/>
          <a:lstStyle/>
          <a:p>
            <a:r>
              <a:rPr lang="en-GB" dirty="0" err="1"/>
              <a:t>Procedimientos</a:t>
            </a:r>
            <a:r>
              <a:rPr lang="en-GB" dirty="0"/>
              <a:t> </a:t>
            </a:r>
            <a:r>
              <a:rPr lang="en-GB" dirty="0" err="1"/>
              <a:t>especiales</a:t>
            </a:r>
            <a:r>
              <a:rPr lang="en-GB" dirty="0"/>
              <a:t>: </a:t>
            </a:r>
            <a:r>
              <a:rPr lang="en-GB" dirty="0" err="1"/>
              <a:t>quejas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139049-53E9-9B4D-AF2B-19C502299F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523" y="2033464"/>
            <a:ext cx="4475099" cy="4824536"/>
          </a:xfrm>
        </p:spPr>
        <p:txBody>
          <a:bodyPr/>
          <a:lstStyle/>
          <a:p>
            <a:pPr lvl="1"/>
            <a:r>
              <a:rPr lang="es-ES" dirty="0"/>
              <a:t>Por cualquier </a:t>
            </a:r>
            <a:r>
              <a:rPr lang="es-ES" b="1" dirty="0"/>
              <a:t>Estado miembro </a:t>
            </a:r>
            <a:r>
              <a:rPr lang="es-ES" dirty="0"/>
              <a:t>que haya ratificado la Convención, un </a:t>
            </a:r>
            <a:r>
              <a:rPr lang="es-ES" b="1" dirty="0"/>
              <a:t>delegado</a:t>
            </a:r>
            <a:r>
              <a:rPr lang="es-ES" dirty="0"/>
              <a:t> a la Conferencia Internacional del Trabajo o al </a:t>
            </a:r>
            <a:r>
              <a:rPr lang="es-ES" b="1" dirty="0"/>
              <a:t>Consejo de la OIT </a:t>
            </a:r>
            <a:r>
              <a:rPr lang="es-ES" dirty="0"/>
              <a:t>por derecho propio.</a:t>
            </a:r>
            <a:endParaRPr lang="en-GB" dirty="0"/>
          </a:p>
          <a:p>
            <a:pPr lvl="1"/>
            <a:r>
              <a:rPr lang="es-ES" dirty="0"/>
              <a:t>Órgano involucrado: </a:t>
            </a:r>
            <a:r>
              <a:rPr lang="es-ES" b="1" dirty="0"/>
              <a:t>Comisión de Encuesta</a:t>
            </a:r>
            <a:r>
              <a:rPr lang="es-ES" dirty="0"/>
              <a:t>, según la decisión del Consejo de Administración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68C355-F5CC-9203-78B9-0CB4CEAE7248}"/>
              </a:ext>
            </a:extLst>
          </p:cNvPr>
          <p:cNvSpPr txBox="1"/>
          <p:nvPr/>
        </p:nvSpPr>
        <p:spPr bwMode="auto">
          <a:xfrm>
            <a:off x="10704512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110-116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848B7-7E83-8808-6D0A-76FA269FB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169040"/>
            <a:ext cx="6706536" cy="60682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2493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Procedimientos</a:t>
            </a:r>
            <a:r>
              <a:rPr lang="en-GB" dirty="0"/>
              <a:t> </a:t>
            </a:r>
            <a:r>
              <a:rPr lang="en-GB" dirty="0" err="1"/>
              <a:t>especiales</a:t>
            </a:r>
            <a:r>
              <a:rPr lang="en-GB" dirty="0"/>
              <a:t>: el </a:t>
            </a:r>
            <a:r>
              <a:rPr lang="en-GB" dirty="0" err="1"/>
              <a:t>Comité</a:t>
            </a:r>
            <a:r>
              <a:rPr lang="en-GB" dirty="0"/>
              <a:t> de Libertad Sindical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410188" y="1844824"/>
            <a:ext cx="9150307" cy="4824536"/>
          </a:xfrm>
        </p:spPr>
        <p:txBody>
          <a:bodyPr/>
          <a:lstStyle/>
          <a:p>
            <a:r>
              <a:rPr lang="en-GB" sz="2200" dirty="0" err="1"/>
              <a:t>Establecido</a:t>
            </a:r>
            <a:r>
              <a:rPr lang="en-GB" sz="2200" dirty="0"/>
              <a:t> en 1951 para </a:t>
            </a:r>
            <a:r>
              <a:rPr lang="en-GB" sz="2200" dirty="0" err="1"/>
              <a:t>tratar</a:t>
            </a:r>
            <a:r>
              <a:rPr lang="en-GB" sz="2200" dirty="0"/>
              <a:t> las </a:t>
            </a:r>
            <a:r>
              <a:rPr lang="en-GB" sz="2200" dirty="0" err="1"/>
              <a:t>quejas</a:t>
            </a:r>
            <a:r>
              <a:rPr lang="en-GB" sz="2200" dirty="0"/>
              <a:t> </a:t>
            </a:r>
            <a:r>
              <a:rPr lang="en-GB" sz="2200" dirty="0" err="1"/>
              <a:t>sobre</a:t>
            </a:r>
            <a:r>
              <a:rPr lang="en-GB" sz="2200" dirty="0"/>
              <a:t> </a:t>
            </a:r>
            <a:r>
              <a:rPr lang="en-GB" sz="2200" dirty="0" err="1"/>
              <a:t>libertad</a:t>
            </a:r>
            <a:r>
              <a:rPr lang="en-GB" sz="2200" dirty="0"/>
              <a:t> </a:t>
            </a:r>
            <a:r>
              <a:rPr lang="en-GB" sz="2200" dirty="0" err="1"/>
              <a:t>sindical</a:t>
            </a:r>
            <a:r>
              <a:rPr lang="en-GB" sz="2200" dirty="0"/>
              <a:t> de </a:t>
            </a:r>
            <a:r>
              <a:rPr lang="en-GB" sz="2200" dirty="0" err="1"/>
              <a:t>los</a:t>
            </a:r>
            <a:r>
              <a:rPr lang="en-GB" sz="2200" dirty="0"/>
              <a:t> </a:t>
            </a:r>
            <a:r>
              <a:rPr lang="en-GB" sz="2200" dirty="0" err="1"/>
              <a:t>países</a:t>
            </a:r>
            <a:r>
              <a:rPr lang="en-GB" sz="2200" dirty="0"/>
              <a:t>, </a:t>
            </a:r>
            <a:r>
              <a:rPr lang="en-GB" sz="2200" dirty="0" err="1"/>
              <a:t>hayan</a:t>
            </a:r>
            <a:r>
              <a:rPr lang="en-GB" sz="2200" dirty="0"/>
              <a:t> </a:t>
            </a:r>
            <a:r>
              <a:rPr lang="en-GB" sz="2200" dirty="0" err="1"/>
              <a:t>ratificado</a:t>
            </a:r>
            <a:r>
              <a:rPr lang="en-GB" sz="2200" dirty="0"/>
              <a:t> o no </a:t>
            </a:r>
            <a:r>
              <a:rPr lang="en-GB" sz="2200" dirty="0" err="1"/>
              <a:t>los</a:t>
            </a:r>
            <a:r>
              <a:rPr lang="en-GB" sz="2200" dirty="0"/>
              <a:t> C.87 y C.98.</a:t>
            </a:r>
          </a:p>
          <a:p>
            <a:endParaRPr lang="en-GB" sz="2200" dirty="0"/>
          </a:p>
          <a:p>
            <a:r>
              <a:rPr lang="en-GB" sz="2200" dirty="0" err="1"/>
              <a:t>Órgano</a:t>
            </a:r>
            <a:r>
              <a:rPr lang="en-GB" sz="2200" dirty="0"/>
              <a:t> </a:t>
            </a:r>
            <a:r>
              <a:rPr lang="en-GB" sz="2200" dirty="0" err="1"/>
              <a:t>tripartito</a:t>
            </a:r>
            <a:r>
              <a:rPr lang="en-GB" sz="2200" dirty="0"/>
              <a:t> del Consejo de Administración, con seis </a:t>
            </a:r>
            <a:r>
              <a:rPr lang="en-GB" sz="2200" dirty="0" err="1"/>
              <a:t>representantes</a:t>
            </a:r>
            <a:r>
              <a:rPr lang="en-GB" sz="2200" dirty="0"/>
              <a:t> de </a:t>
            </a:r>
            <a:r>
              <a:rPr lang="en-GB" sz="2200" dirty="0" err="1"/>
              <a:t>cada</a:t>
            </a:r>
            <a:r>
              <a:rPr lang="en-GB" sz="2200" dirty="0"/>
              <a:t> </a:t>
            </a:r>
            <a:r>
              <a:rPr lang="en-GB" sz="2200" dirty="0" err="1"/>
              <a:t>grupo</a:t>
            </a:r>
            <a:endParaRPr lang="en-GB" sz="2200" dirty="0"/>
          </a:p>
          <a:p>
            <a:endParaRPr lang="es-ES" sz="2200" dirty="0"/>
          </a:p>
          <a:p>
            <a:r>
              <a:rPr lang="es-ES" sz="2200" dirty="0"/>
              <a:t>Presidido por una persona independiente, se reúne tres veces al año</a:t>
            </a:r>
            <a:endParaRPr lang="en-GB" sz="2200" dirty="0"/>
          </a:p>
          <a:p>
            <a:endParaRPr lang="es-ES" sz="2200" dirty="0"/>
          </a:p>
          <a:p>
            <a:r>
              <a:rPr lang="es-ES" sz="2200" dirty="0"/>
              <a:t>Eleva sus informes con recomendaciones de solución al Consejo de Administración y además puede p</a:t>
            </a:r>
            <a:r>
              <a:rPr lang="it-IT" sz="2000" dirty="0"/>
              <a:t>roponer una misión de «contactos directos»</a:t>
            </a:r>
          </a:p>
          <a:p>
            <a:pPr marL="457200" lvl="1" indent="0">
              <a:buNone/>
            </a:pPr>
            <a:endParaRPr lang="en-GB" sz="2200" dirty="0"/>
          </a:p>
          <a:p>
            <a:endParaRPr lang="en-GB" sz="2200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114-115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356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1F774-7594-EF97-A02A-CB7470765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D6DBBD-140E-CDE3-5D94-7C0E7ABD0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Aplicación</a:t>
            </a:r>
            <a:r>
              <a:rPr lang="en-GB" dirty="0"/>
              <a:t> de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Convenios</a:t>
            </a:r>
            <a:r>
              <a:rPr lang="en-GB" dirty="0"/>
              <a:t> OIT </a:t>
            </a:r>
            <a:r>
              <a:rPr lang="en-GB" dirty="0" err="1"/>
              <a:t>cuando</a:t>
            </a:r>
            <a:r>
              <a:rPr lang="en-GB" dirty="0"/>
              <a:t>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países</a:t>
            </a:r>
            <a:r>
              <a:rPr lang="en-GB" dirty="0"/>
              <a:t> no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han</a:t>
            </a:r>
            <a:r>
              <a:rPr lang="en-GB" dirty="0"/>
              <a:t> </a:t>
            </a:r>
            <a:r>
              <a:rPr lang="en-GB" dirty="0" err="1"/>
              <a:t>ratificado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0FD0F9-0043-957F-CBE6-86F1184B2B3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10188" y="1844824"/>
            <a:ext cx="9150307" cy="4824536"/>
          </a:xfrm>
        </p:spPr>
        <p:txBody>
          <a:bodyPr/>
          <a:lstStyle/>
          <a:p>
            <a:r>
              <a:rPr lang="en-GB" sz="2200" dirty="0"/>
              <a:t>Los </a:t>
            </a:r>
            <a:r>
              <a:rPr lang="en-GB" sz="2200" dirty="0" err="1"/>
              <a:t>Estados</a:t>
            </a:r>
            <a:r>
              <a:rPr lang="en-GB" sz="2200" dirty="0"/>
              <a:t> </a:t>
            </a:r>
            <a:r>
              <a:rPr lang="en-GB" sz="2200" dirty="0" err="1"/>
              <a:t>están</a:t>
            </a:r>
            <a:r>
              <a:rPr lang="en-GB" sz="2200" dirty="0"/>
              <a:t> </a:t>
            </a:r>
            <a:r>
              <a:rPr lang="en-GB" sz="2200" dirty="0" err="1"/>
              <a:t>obligados</a:t>
            </a:r>
            <a:r>
              <a:rPr lang="en-GB" sz="2200" dirty="0"/>
              <a:t> a </a:t>
            </a:r>
            <a:r>
              <a:rPr lang="en-GB" sz="2200" dirty="0" err="1"/>
              <a:t>informar</a:t>
            </a:r>
            <a:r>
              <a:rPr lang="en-GB" sz="2200" dirty="0"/>
              <a:t> a </a:t>
            </a:r>
            <a:r>
              <a:rPr lang="en-GB" sz="2200" dirty="0" err="1"/>
              <a:t>intervalos</a:t>
            </a:r>
            <a:r>
              <a:rPr lang="en-GB" sz="2200" dirty="0"/>
              <a:t> </a:t>
            </a:r>
            <a:r>
              <a:rPr lang="en-GB" sz="2200" dirty="0" err="1"/>
              <a:t>regulares</a:t>
            </a:r>
            <a:r>
              <a:rPr lang="en-GB" sz="2200" dirty="0"/>
              <a:t> </a:t>
            </a:r>
            <a:r>
              <a:rPr lang="en-GB" sz="2200" dirty="0" err="1"/>
              <a:t>sobre</a:t>
            </a:r>
            <a:r>
              <a:rPr lang="en-GB" sz="2200" dirty="0"/>
              <a:t> </a:t>
            </a:r>
            <a:r>
              <a:rPr lang="en-GB" sz="2200" dirty="0" err="1"/>
              <a:t>los</a:t>
            </a:r>
            <a:r>
              <a:rPr lang="en-GB" sz="2200" dirty="0"/>
              <a:t> </a:t>
            </a:r>
            <a:r>
              <a:rPr lang="en-GB" sz="2200" dirty="0" err="1"/>
              <a:t>obstáculos</a:t>
            </a:r>
            <a:r>
              <a:rPr lang="en-GB" sz="2200" dirty="0"/>
              <a:t> </a:t>
            </a:r>
            <a:r>
              <a:rPr lang="en-GB" sz="2200" dirty="0" err="1"/>
              <a:t>existentes</a:t>
            </a:r>
            <a:r>
              <a:rPr lang="en-GB" sz="2200" dirty="0"/>
              <a:t> para la </a:t>
            </a:r>
            <a:r>
              <a:rPr lang="en-GB" sz="2200" dirty="0" err="1"/>
              <a:t>ratificación</a:t>
            </a:r>
            <a:r>
              <a:rPr lang="en-GB" sz="2200" dirty="0"/>
              <a:t>.</a:t>
            </a:r>
          </a:p>
          <a:p>
            <a:endParaRPr lang="en-GB" sz="2200" dirty="0"/>
          </a:p>
          <a:p>
            <a:r>
              <a:rPr lang="en-GB" sz="2200" dirty="0"/>
              <a:t>La CEACR publica </a:t>
            </a:r>
            <a:r>
              <a:rPr lang="en-GB" sz="2200" dirty="0" err="1"/>
              <a:t>anualmente</a:t>
            </a:r>
            <a:r>
              <a:rPr lang="en-GB" sz="2200" dirty="0"/>
              <a:t> un </a:t>
            </a:r>
            <a:r>
              <a:rPr lang="en-GB" sz="2200" b="1" dirty="0" err="1"/>
              <a:t>estudio</a:t>
            </a:r>
            <a:r>
              <a:rPr lang="en-GB" sz="2200" b="1" dirty="0"/>
              <a:t> general </a:t>
            </a:r>
            <a:r>
              <a:rPr lang="en-GB" sz="2200" dirty="0" err="1"/>
              <a:t>sobre</a:t>
            </a:r>
            <a:r>
              <a:rPr lang="en-GB" sz="2200" dirty="0"/>
              <a:t> </a:t>
            </a:r>
            <a:r>
              <a:rPr lang="en-GB" sz="2200" dirty="0" err="1"/>
              <a:t>los</a:t>
            </a:r>
            <a:r>
              <a:rPr lang="en-GB" sz="2200" dirty="0"/>
              <a:t> </a:t>
            </a:r>
            <a:r>
              <a:rPr lang="en-GB" sz="2200" dirty="0" err="1"/>
              <a:t>Convenios</a:t>
            </a:r>
            <a:r>
              <a:rPr lang="en-GB" sz="2200" dirty="0"/>
              <a:t> o </a:t>
            </a:r>
            <a:r>
              <a:rPr lang="en-GB" sz="2200" dirty="0" err="1"/>
              <a:t>Recomendaciones</a:t>
            </a:r>
            <a:r>
              <a:rPr lang="en-GB" sz="2200" dirty="0"/>
              <a:t> </a:t>
            </a:r>
            <a:r>
              <a:rPr lang="en-GB" sz="2200" dirty="0" err="1"/>
              <a:t>escogidos</a:t>
            </a:r>
            <a:r>
              <a:rPr lang="en-GB" sz="2200" dirty="0"/>
              <a:t> </a:t>
            </a:r>
            <a:r>
              <a:rPr lang="en-GB" sz="2200" dirty="0" err="1"/>
              <a:t>por</a:t>
            </a:r>
            <a:r>
              <a:rPr lang="en-GB" sz="2200" dirty="0"/>
              <a:t> el GB.</a:t>
            </a:r>
          </a:p>
          <a:p>
            <a:endParaRPr lang="en-GB" sz="2200" dirty="0"/>
          </a:p>
          <a:p>
            <a:r>
              <a:rPr lang="en-GB" sz="2200" dirty="0"/>
              <a:t>Es un </a:t>
            </a:r>
            <a:r>
              <a:rPr lang="en-GB" sz="2200" dirty="0" err="1"/>
              <a:t>informe</a:t>
            </a:r>
            <a:r>
              <a:rPr lang="en-GB" sz="2200" dirty="0"/>
              <a:t> </a:t>
            </a:r>
            <a:r>
              <a:rPr lang="en-GB" sz="2200" dirty="0" err="1"/>
              <a:t>exhaustivo</a:t>
            </a:r>
            <a:r>
              <a:rPr lang="en-GB" sz="2200" dirty="0"/>
              <a:t> </a:t>
            </a:r>
            <a:r>
              <a:rPr lang="en-GB" sz="2200" dirty="0" err="1"/>
              <a:t>sobre</a:t>
            </a:r>
            <a:r>
              <a:rPr lang="en-GB" sz="2200" dirty="0"/>
              <a:t> la </a:t>
            </a:r>
            <a:r>
              <a:rPr lang="en-GB" sz="2200" dirty="0" err="1"/>
              <a:t>legislación</a:t>
            </a:r>
            <a:r>
              <a:rPr lang="en-GB" sz="2200" dirty="0"/>
              <a:t> y </a:t>
            </a:r>
            <a:r>
              <a:rPr lang="en-GB" sz="2200" dirty="0" err="1"/>
              <a:t>práctica</a:t>
            </a:r>
            <a:r>
              <a:rPr lang="en-GB" sz="2200" dirty="0"/>
              <a:t> de </a:t>
            </a:r>
            <a:r>
              <a:rPr lang="en-GB" sz="2200" dirty="0" err="1"/>
              <a:t>los</a:t>
            </a:r>
            <a:r>
              <a:rPr lang="en-GB" sz="2200" dirty="0"/>
              <a:t> </a:t>
            </a:r>
            <a:r>
              <a:rPr lang="en-GB" sz="2200" dirty="0" err="1"/>
              <a:t>Estados</a:t>
            </a:r>
            <a:r>
              <a:rPr lang="en-GB" sz="2200" dirty="0"/>
              <a:t> </a:t>
            </a:r>
            <a:r>
              <a:rPr lang="en-GB" sz="2200" dirty="0" err="1"/>
              <a:t>Miembros</a:t>
            </a:r>
            <a:r>
              <a:rPr lang="en-GB" sz="2200" dirty="0"/>
              <a:t>, e </a:t>
            </a:r>
            <a:r>
              <a:rPr lang="en-GB" sz="2200" dirty="0" err="1"/>
              <a:t>incluye</a:t>
            </a:r>
            <a:r>
              <a:rPr lang="en-GB" sz="2200" dirty="0"/>
              <a:t> </a:t>
            </a:r>
            <a:r>
              <a:rPr lang="en-GB" sz="2200" dirty="0" err="1"/>
              <a:t>los</a:t>
            </a:r>
            <a:r>
              <a:rPr lang="en-GB" sz="2200" dirty="0"/>
              <a:t> </a:t>
            </a:r>
            <a:r>
              <a:rPr lang="en-GB" sz="2200" dirty="0" err="1"/>
              <a:t>obstáculos</a:t>
            </a:r>
            <a:r>
              <a:rPr lang="en-GB" sz="2200" dirty="0"/>
              <a:t> </a:t>
            </a:r>
            <a:r>
              <a:rPr lang="en-GB" sz="2200" dirty="0" err="1"/>
              <a:t>detectados</a:t>
            </a:r>
            <a:r>
              <a:rPr lang="en-GB" sz="2200" dirty="0"/>
              <a:t> para la </a:t>
            </a:r>
            <a:r>
              <a:rPr lang="en-GB" sz="2200" dirty="0" err="1"/>
              <a:t>ratificación</a:t>
            </a:r>
            <a:r>
              <a:rPr lang="en-GB" sz="2200" dirty="0"/>
              <a:t> y </a:t>
            </a:r>
            <a:r>
              <a:rPr lang="en-GB" sz="2200" dirty="0" err="1"/>
              <a:t>medios</a:t>
            </a:r>
            <a:r>
              <a:rPr lang="en-GB" sz="2200" dirty="0"/>
              <a:t> para </a:t>
            </a:r>
            <a:r>
              <a:rPr lang="en-GB" sz="2200" dirty="0" err="1"/>
              <a:t>superarlos</a:t>
            </a:r>
            <a:r>
              <a:rPr lang="en-GB" sz="22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3478CC-264B-97AF-CB6A-A9C0E34FEE2A}"/>
              </a:ext>
            </a:extLst>
          </p:cNvPr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114-115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5443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6CD4B-DFB6-8320-DF7D-C48BBC03C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69C3F3-DE61-34CF-FC0F-96B2AE8A1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España y </a:t>
            </a:r>
            <a:r>
              <a:rPr lang="en-GB" dirty="0" err="1"/>
              <a:t>los</a:t>
            </a:r>
            <a:r>
              <a:rPr lang="en-GB" dirty="0"/>
              <a:t> </a:t>
            </a:r>
            <a:r>
              <a:rPr lang="en-GB" dirty="0" err="1"/>
              <a:t>Convenios</a:t>
            </a:r>
            <a:r>
              <a:rPr lang="en-GB" dirty="0"/>
              <a:t> de la OIT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D99C2A-62E9-C561-B252-AB41AF7563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10188" y="1844824"/>
            <a:ext cx="9150307" cy="4824536"/>
          </a:xfrm>
        </p:spPr>
        <p:txBody>
          <a:bodyPr/>
          <a:lstStyle/>
          <a:p>
            <a:r>
              <a:rPr lang="en-GB" sz="2200" b="1" dirty="0"/>
              <a:t>141 </a:t>
            </a:r>
            <a:r>
              <a:rPr lang="en-GB" sz="2200" b="1" dirty="0" err="1"/>
              <a:t>Convenios</a:t>
            </a:r>
            <a:r>
              <a:rPr lang="en-GB" sz="2200" b="1" dirty="0"/>
              <a:t> y 1 Protocolo </a:t>
            </a:r>
            <a:r>
              <a:rPr lang="en-GB" sz="2200" dirty="0" err="1"/>
              <a:t>ratificados</a:t>
            </a:r>
            <a:r>
              <a:rPr lang="en-GB" sz="2200" dirty="0"/>
              <a:t>.</a:t>
            </a:r>
          </a:p>
          <a:p>
            <a:r>
              <a:rPr lang="en-GB" sz="2200" b="1" dirty="0" err="1"/>
              <a:t>Últimos</a:t>
            </a:r>
            <a:r>
              <a:rPr lang="en-GB" sz="2200" b="1" dirty="0"/>
              <a:t> </a:t>
            </a:r>
            <a:r>
              <a:rPr lang="en-GB" sz="2200" b="1" dirty="0" err="1"/>
              <a:t>Convenios</a:t>
            </a:r>
            <a:r>
              <a:rPr lang="en-GB" sz="2200" dirty="0"/>
              <a:t>: </a:t>
            </a:r>
          </a:p>
          <a:p>
            <a:pPr lvl="1"/>
            <a:r>
              <a:rPr lang="en-GB" sz="2000" dirty="0"/>
              <a:t>2022: C.177 (</a:t>
            </a:r>
            <a:r>
              <a:rPr lang="en-GB" sz="2000" dirty="0" err="1"/>
              <a:t>trabajo</a:t>
            </a:r>
            <a:r>
              <a:rPr lang="en-GB" sz="2000" dirty="0"/>
              <a:t> a </a:t>
            </a:r>
            <a:r>
              <a:rPr lang="en-GB" sz="2000" dirty="0" err="1"/>
              <a:t>domicilio</a:t>
            </a:r>
            <a:r>
              <a:rPr lang="en-GB" sz="2000" dirty="0"/>
              <a:t>) y C.190 (</a:t>
            </a:r>
            <a:r>
              <a:rPr lang="en-GB" sz="2000" dirty="0" err="1"/>
              <a:t>violencia</a:t>
            </a:r>
            <a:r>
              <a:rPr lang="en-GB" sz="2000" dirty="0"/>
              <a:t> y </a:t>
            </a:r>
            <a:r>
              <a:rPr lang="en-GB" sz="2000" dirty="0" err="1"/>
              <a:t>acoso</a:t>
            </a:r>
            <a:r>
              <a:rPr lang="en-GB" sz="2000" dirty="0"/>
              <a:t>).</a:t>
            </a:r>
          </a:p>
          <a:p>
            <a:pPr lvl="1"/>
            <a:r>
              <a:rPr lang="en-GB" sz="2000" dirty="0"/>
              <a:t>2023: C.188 (</a:t>
            </a:r>
            <a:r>
              <a:rPr lang="en-GB" sz="2000" dirty="0" err="1"/>
              <a:t>trabajo</a:t>
            </a:r>
            <a:r>
              <a:rPr lang="en-GB" sz="2000" dirty="0"/>
              <a:t> de la </a:t>
            </a:r>
            <a:r>
              <a:rPr lang="en-GB" sz="2000" dirty="0" err="1"/>
              <a:t>pesca</a:t>
            </a:r>
            <a:r>
              <a:rPr lang="en-GB" sz="2000" dirty="0"/>
              <a:t>) y C.189 (</a:t>
            </a:r>
            <a:r>
              <a:rPr lang="en-GB" sz="2000" dirty="0" err="1"/>
              <a:t>trabajo</a:t>
            </a:r>
            <a:r>
              <a:rPr lang="en-GB" sz="2000" dirty="0"/>
              <a:t> </a:t>
            </a:r>
            <a:r>
              <a:rPr lang="en-GB" sz="2000" dirty="0" err="1"/>
              <a:t>doméstico</a:t>
            </a:r>
            <a:r>
              <a:rPr lang="en-GB" sz="2000" dirty="0"/>
              <a:t>).</a:t>
            </a:r>
          </a:p>
          <a:p>
            <a:pPr lvl="1"/>
            <a:r>
              <a:rPr lang="en-GB" sz="2000" dirty="0"/>
              <a:t>2024: C.167 (SST en </a:t>
            </a:r>
            <a:r>
              <a:rPr lang="en-GB" sz="2000" dirty="0" err="1"/>
              <a:t>construcción</a:t>
            </a:r>
            <a:r>
              <a:rPr lang="en-GB" sz="2000" dirty="0"/>
              <a:t>) y C.184 (SST en </a:t>
            </a:r>
            <a:r>
              <a:rPr lang="en-GB" sz="2000" dirty="0" err="1"/>
              <a:t>agricultura</a:t>
            </a:r>
            <a:r>
              <a:rPr lang="en-GB" sz="2000" dirty="0"/>
              <a:t>)</a:t>
            </a:r>
          </a:p>
          <a:p>
            <a:pPr lvl="1"/>
            <a:r>
              <a:rPr lang="en-GB" sz="2000" dirty="0"/>
              <a:t>2025: C.183 (</a:t>
            </a:r>
            <a:r>
              <a:rPr lang="en-GB" sz="2000" dirty="0" err="1"/>
              <a:t>protección</a:t>
            </a:r>
            <a:r>
              <a:rPr lang="en-GB" sz="2000" dirty="0"/>
              <a:t> de la </a:t>
            </a:r>
            <a:r>
              <a:rPr lang="en-GB" sz="2000" dirty="0" err="1"/>
              <a:t>maternidad</a:t>
            </a:r>
            <a:r>
              <a:rPr lang="en-GB" sz="2000" dirty="0"/>
              <a:t>)</a:t>
            </a:r>
          </a:p>
          <a:p>
            <a:pPr lvl="1"/>
            <a:r>
              <a:rPr lang="en-GB" sz="2000" dirty="0"/>
              <a:t>2026: C.191 (SST </a:t>
            </a:r>
            <a:r>
              <a:rPr lang="en-GB" sz="2000" dirty="0" err="1"/>
              <a:t>como</a:t>
            </a:r>
            <a:r>
              <a:rPr lang="en-GB" sz="2000" dirty="0"/>
              <a:t> </a:t>
            </a:r>
            <a:r>
              <a:rPr lang="en-GB" sz="2000" dirty="0" err="1"/>
              <a:t>derecho</a:t>
            </a:r>
            <a:r>
              <a:rPr lang="en-GB" sz="2000" dirty="0"/>
              <a:t> fundamental)</a:t>
            </a:r>
          </a:p>
          <a:p>
            <a:r>
              <a:rPr lang="es-ES" sz="2200" dirty="0"/>
              <a:t>Mecanismo de información y </a:t>
            </a:r>
            <a:r>
              <a:rPr lang="es-ES" sz="2200" b="1" dirty="0"/>
              <a:t>consulta tripartita reforzada </a:t>
            </a:r>
            <a:r>
              <a:rPr lang="es-ES" sz="2200" dirty="0"/>
              <a:t>con interlocutores sociales en asuntos OIT, creado en 2024.</a:t>
            </a:r>
          </a:p>
          <a:p>
            <a:r>
              <a:rPr lang="es-ES" sz="2200" dirty="0"/>
              <a:t>Más información sobre España: </a:t>
            </a:r>
            <a:r>
              <a:rPr lang="en-GB" dirty="0">
                <a:hlinkClick r:id="rId4"/>
              </a:rPr>
              <a:t>Normas </a:t>
            </a:r>
            <a:r>
              <a:rPr lang="en-GB" dirty="0" err="1">
                <a:hlinkClick r:id="rId4"/>
              </a:rPr>
              <a:t>internacionales</a:t>
            </a:r>
            <a:r>
              <a:rPr lang="en-GB" dirty="0">
                <a:hlinkClick r:id="rId4"/>
              </a:rPr>
              <a:t> del Trabajo </a:t>
            </a:r>
            <a:r>
              <a:rPr lang="en-GB" dirty="0" err="1">
                <a:hlinkClick r:id="rId4"/>
              </a:rPr>
              <a:t>Perfil</a:t>
            </a:r>
            <a:r>
              <a:rPr lang="en-GB" dirty="0">
                <a:hlinkClick r:id="rId4"/>
              </a:rPr>
              <a:t> </a:t>
            </a:r>
            <a:r>
              <a:rPr lang="en-GB" dirty="0" err="1">
                <a:hlinkClick r:id="rId4"/>
              </a:rPr>
              <a:t>por</a:t>
            </a:r>
            <a:r>
              <a:rPr lang="en-GB" dirty="0">
                <a:hlinkClick r:id="rId4"/>
              </a:rPr>
              <a:t> </a:t>
            </a:r>
            <a:r>
              <a:rPr lang="en-GB" dirty="0" err="1">
                <a:hlinkClick r:id="rId4"/>
              </a:rPr>
              <a:t>país</a:t>
            </a:r>
            <a:r>
              <a:rPr lang="en-GB" dirty="0">
                <a:hlinkClick r:id="rId4"/>
              </a:rPr>
              <a:t>: España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54375-1E92-8E0C-9445-1B8C624AB26F}"/>
              </a:ext>
            </a:extLst>
          </p:cNvPr>
          <p:cNvSpPr txBox="1"/>
          <p:nvPr/>
        </p:nvSpPr>
        <p:spPr bwMode="auto">
          <a:xfrm>
            <a:off x="10632504" y="5206908"/>
            <a:ext cx="720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eaLnBrk="1" hangingPunct="1"/>
            <a:r>
              <a:rPr lang="it-IT" sz="2000" b="1" dirty="0">
                <a:solidFill>
                  <a:schemeClr val="bg1"/>
                </a:solidFill>
              </a:rPr>
              <a:t>114-115</a:t>
            </a:r>
          </a:p>
        </p:txBody>
      </p:sp>
      <p:pic>
        <p:nvPicPr>
          <p:cNvPr id="3" name="Picture 2" descr="A screen with a digital display&#10;&#10;AI-generated content may be incorrect.">
            <a:extLst>
              <a:ext uri="{FF2B5EF4-FFF2-40B4-BE49-F238E27FC236}">
                <a16:creationId xmlns:a16="http://schemas.microsoft.com/office/drawing/2014/main" id="{B216AA0B-12A3-E362-3959-D7D643A0BF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6320" y="210392"/>
            <a:ext cx="3004592" cy="209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5204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¿Dónde encontrar más sobre las NIT?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362006" y="1412776"/>
            <a:ext cx="9342506" cy="4824536"/>
          </a:xfrm>
        </p:spPr>
        <p:txBody>
          <a:bodyPr/>
          <a:lstStyle/>
          <a:p>
            <a:r>
              <a:rPr lang="es-ES" dirty="0">
                <a:hlinkClick r:id="rId4"/>
              </a:rPr>
              <a:t>Introducción a los estándares laborales internacionales</a:t>
            </a:r>
            <a:r>
              <a:rPr lang="es-ES" dirty="0"/>
              <a:t>, curso corto autoguiado</a:t>
            </a:r>
            <a:endParaRPr lang="en-GB" sz="2200" dirty="0"/>
          </a:p>
          <a:p>
            <a:r>
              <a:rPr lang="es-ES" sz="2200" dirty="0">
                <a:hlinkClick r:id="rId5"/>
              </a:rPr>
              <a:t>Reglas del juego: Una introducción al trabajo relacionado con las normas de la Organización Internacional del Trabajo </a:t>
            </a:r>
            <a:r>
              <a:rPr lang="es-ES" sz="2200" dirty="0"/>
              <a:t>(edición del Centenario 2019)</a:t>
            </a:r>
            <a:endParaRPr lang="en-GB" sz="2200" dirty="0"/>
          </a:p>
          <a:p>
            <a:r>
              <a:rPr lang="es-ES" sz="2200" dirty="0">
                <a:hlinkClick r:id="rId6"/>
              </a:rPr>
              <a:t>Manual de procedimientos relacionados con los convenios y recomendaciones laborales internacionales </a:t>
            </a:r>
            <a:r>
              <a:rPr lang="es-ES" sz="2200" dirty="0"/>
              <a:t>(edición del centenario 2019)</a:t>
            </a:r>
            <a:endParaRPr lang="en-GB" sz="2200" dirty="0"/>
          </a:p>
          <a:p>
            <a:r>
              <a:rPr lang="es-ES" sz="2200" dirty="0">
                <a:hlinkClick r:id="rId7"/>
              </a:rPr>
              <a:t>Guía sobre prácticas establecidas en todo el sistema de supervisión de la OIT</a:t>
            </a:r>
            <a:endParaRPr lang="en-GB" sz="2200" dirty="0"/>
          </a:p>
          <a:p>
            <a:r>
              <a:rPr lang="es-ES" dirty="0">
                <a:hlinkClick r:id="rId8"/>
              </a:rPr>
              <a:t>Página de la OIT sobre Normas</a:t>
            </a:r>
            <a:endParaRPr lang="it-IT" sz="2200" dirty="0"/>
          </a:p>
          <a:p>
            <a:r>
              <a:rPr lang="es-ES" sz="2200" dirty="0">
                <a:hlinkClick r:id="rId9"/>
              </a:rPr>
              <a:t>NORMLEX</a:t>
            </a:r>
            <a:r>
              <a:rPr lang="es-ES" sz="2200" dirty="0"/>
              <a:t>, base de datos sobre el OIT, que proporciona textos de OIT, información sobre ratificación y perfiles de países de OIT.</a:t>
            </a: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8969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815DC-4A6C-E344-5154-5C993B14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1" y="1744638"/>
            <a:ext cx="10492747" cy="720080"/>
          </a:xfrm>
        </p:spPr>
        <p:txBody>
          <a:bodyPr/>
          <a:lstStyle/>
          <a:p>
            <a:r>
              <a:rPr lang="en-GB" dirty="0" err="1"/>
              <a:t>Muchas</a:t>
            </a:r>
            <a:r>
              <a:rPr lang="en-GB" dirty="0"/>
              <a:t> gracias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7697C-7CE8-24F6-F234-921A070BC8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5441" y="2660650"/>
            <a:ext cx="6624736" cy="321662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Félix Peinado Castillo</a:t>
            </a:r>
          </a:p>
          <a:p>
            <a:pPr marL="0" indent="0">
              <a:buNone/>
            </a:pPr>
            <a:r>
              <a:rPr lang="en-GB" dirty="0"/>
              <a:t>Director de la Oficina de la OIT para España</a:t>
            </a:r>
          </a:p>
          <a:p>
            <a:pPr marL="0" indent="0">
              <a:buNone/>
            </a:pPr>
            <a:endParaRPr lang="en-GB" dirty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E-mail:	</a:t>
            </a: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2"/>
              </a:rPr>
              <a:t>madrid@ilo.org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	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00" kern="1200" dirty="0">
                <a:latin typeface="Arial" panose="020B0604020202020204"/>
                <a:cs typeface="+mn-cs"/>
              </a:rPr>
              <a:t>		</a:t>
            </a: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@OIT_ES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	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	</a:t>
            </a:r>
            <a:r>
              <a:rPr kumimoji="0" lang="en-GB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oit-españa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Placeholder 8" descr="A row of flags on a blue walkway&#10;&#10;Description automatically generated">
            <a:extLst>
              <a:ext uri="{FF2B5EF4-FFF2-40B4-BE49-F238E27FC236}">
                <a16:creationId xmlns:a16="http://schemas.microsoft.com/office/drawing/2014/main" id="{BD4D047D-11F5-30A2-844A-89B0C2EDB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" r="1183"/>
          <a:stretch>
            <a:fillRect/>
          </a:stretch>
        </p:blipFill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rgbClr val="1E2DBE"/>
          </a:solidFill>
        </p:spPr>
      </p:pic>
      <p:pic>
        <p:nvPicPr>
          <p:cNvPr id="5" name="Picture 4" descr="A black x symbol with white background&#10;&#10;Description automatically generated">
            <a:extLst>
              <a:ext uri="{FF2B5EF4-FFF2-40B4-BE49-F238E27FC236}">
                <a16:creationId xmlns:a16="http://schemas.microsoft.com/office/drawing/2014/main" id="{5FBF53BB-B1E3-7BD5-7BEF-B623023CA6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3552" y="4509120"/>
            <a:ext cx="587371" cy="440867"/>
          </a:xfrm>
          <a:prstGeom prst="rect">
            <a:avLst/>
          </a:prstGeom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1361D426-B895-2D68-1DD8-41B35CE2EB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953" y="5321300"/>
            <a:ext cx="482568" cy="48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270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INSIDE 01" val="h1HIXlRo"/>
  <p:tag name="ARTICULATE_SLIDE_THUMBNAIL_REFRESH" val="1"/>
  <p:tag name="ARTICULATE_PROJECT_OPEN" val="0"/>
  <p:tag name="ARTICULATE_SLIDE_COUNT" val="3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inside 01">
  <a:themeElements>
    <a:clrScheme name="ITICILO styl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6AB072"/>
      </a:accent2>
      <a:accent3>
        <a:srgbClr val="E67B1B"/>
      </a:accent3>
      <a:accent4>
        <a:srgbClr val="A43D4E"/>
      </a:accent4>
      <a:accent5>
        <a:srgbClr val="7B289E"/>
      </a:accent5>
      <a:accent6>
        <a:srgbClr val="154F98"/>
      </a:accent6>
      <a:hlink>
        <a:srgbClr val="009999"/>
      </a:hlink>
      <a:folHlink>
        <a:srgbClr val="99CC00"/>
      </a:folHlink>
    </a:clrScheme>
    <a:fontScheme name="inside 01">
      <a:majorFont>
        <a:latin typeface="Verdana"/>
        <a:ea typeface="Arial Unicode MS"/>
        <a:cs typeface="Arial Unicode MS"/>
      </a:majorFont>
      <a:minorFont>
        <a:latin typeface="Verdana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anchor="ctr"/>
      <a:lstStyle>
        <a:defPPr eaLnBrk="1" hangingPunct="1">
          <a:defRPr sz="1400" i="0" noProof="0" dirty="0">
            <a:solidFill>
              <a:srgbClr val="B11B86"/>
            </a:solidFill>
            <a:cs typeface="Arial" charset="0"/>
          </a:defRPr>
        </a:defPPr>
      </a:lstStyle>
    </a:txDef>
  </a:objectDefaults>
  <a:extraClrSchemeLst>
    <a:extraClrScheme>
      <a:clrScheme name="inside 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ide 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ide 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ide 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ide 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ide 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ide 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ide 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ide 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ide 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ide 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ide 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ide 01 13">
        <a:dk1>
          <a:srgbClr val="000000"/>
        </a:dk1>
        <a:lt1>
          <a:srgbClr val="FFFFFF"/>
        </a:lt1>
        <a:dk2>
          <a:srgbClr val="FFFF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5DBF2E82FE0549A032A92C333392F7" ma:contentTypeVersion="11" ma:contentTypeDescription="Crear nuevo documento." ma:contentTypeScope="" ma:versionID="1c7eaee39b6f40a4f32e1c0a37733f5e">
  <xsd:schema xmlns:xsd="http://www.w3.org/2001/XMLSchema" xmlns:xs="http://www.w3.org/2001/XMLSchema" xmlns:p="http://schemas.microsoft.com/office/2006/metadata/properties" xmlns:ns2="d62be930-5e71-4de5-9f31-ecccfecf5637" xmlns:ns3="f727f10b-ca72-4f50-8b3b-443c6544d64f" targetNamespace="http://schemas.microsoft.com/office/2006/metadata/properties" ma:root="true" ma:fieldsID="4109a3b0d867b55f686837e1d44731cd" ns2:_="" ns3:_="">
    <xsd:import namespace="d62be930-5e71-4de5-9f31-ecccfecf5637"/>
    <xsd:import namespace="f727f10b-ca72-4f50-8b3b-443c6544d6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be930-5e71-4de5-9f31-ecccfecf5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479a157-611b-413c-9a1f-d1e0a2449a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7f10b-ca72-4f50-8b3b-443c6544d64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ddaa607-077e-4a9b-8812-ca24d4f7c2c6}" ma:internalName="TaxCatchAll" ma:showField="CatchAllData" ma:web="f727f10b-ca72-4f50-8b3b-443c6544d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7f10b-ca72-4f50-8b3b-443c6544d64f" xsi:nil="true"/>
    <lcf76f155ced4ddcb4097134ff3c332f xmlns="d62be930-5e71-4de5-9f31-ecccfecf563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C9E7C23-4AF3-4BC1-AAD7-4C81605A6D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ABC3DC-16A6-4FF8-9E52-EFB5886A42B9}"/>
</file>

<file path=customXml/itemProps3.xml><?xml version="1.0" encoding="utf-8"?>
<ds:datastoreItem xmlns:ds="http://schemas.openxmlformats.org/officeDocument/2006/customXml" ds:itemID="{C9E10269-A92E-4DF7-BF54-0EFFB78DFAEA}">
  <ds:schemaRefs>
    <ds:schemaRef ds:uri="http://schemas.openxmlformats.org/package/2006/metadata/core-properties"/>
    <ds:schemaRef ds:uri="http://purl.org/dc/terms/"/>
    <ds:schemaRef ds:uri="http://purl.org/dc/elements/1.1/"/>
    <ds:schemaRef ds:uri="9a834452-f1d1-4e24-bbdd-04297ba8360b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7c1f1bef-8b66-4056-b025-375b00f3ae5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2269</Words>
  <Application>Microsoft Office PowerPoint</Application>
  <PresentationFormat>Widescreen</PresentationFormat>
  <Paragraphs>299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Arial Narrow</vt:lpstr>
      <vt:lpstr>Verdana</vt:lpstr>
      <vt:lpstr>Wingdings</vt:lpstr>
      <vt:lpstr>inside 01</vt:lpstr>
      <vt:lpstr>PowerPoint Presentation</vt:lpstr>
      <vt:lpstr>Esquema</vt:lpstr>
      <vt:lpstr>¿De dónde vienen las NIT?</vt:lpstr>
      <vt:lpstr>¿Por qué tenemos las NIT?</vt:lpstr>
      <vt:lpstr>¿Quiénes utilizan las NIT en la actualidad?</vt:lpstr>
      <vt:lpstr>¿Qué son las NIT?</vt:lpstr>
      <vt:lpstr>10 Convenios Fundamentales</vt:lpstr>
      <vt:lpstr>Cuatro convenios de gobernanza/prioritarios</vt:lpstr>
      <vt:lpstr>¿Cuáles son las características de las NIT?</vt:lpstr>
      <vt:lpstr>¿Qué campos cubren las NIT?</vt:lpstr>
      <vt:lpstr>¿Qué es el Mecanismo de Examen de Normas (MEN)?</vt:lpstr>
      <vt:lpstr>¿Cómo se elabora y adopta una NIT?</vt:lpstr>
      <vt:lpstr>El proceso normativo: ejemplo del Convenio 192</vt:lpstr>
      <vt:lpstr>Siguiente paso: la “sumisión a las autoridades competentes”</vt:lpstr>
      <vt:lpstr>¿Qué es la ratificación?</vt:lpstr>
      <vt:lpstr>¿Cómo se supervisan las NIT?</vt:lpstr>
      <vt:lpstr>Supervision regular</vt:lpstr>
      <vt:lpstr>Acerca del CEACR</vt:lpstr>
      <vt:lpstr>¿Cuáles son las formas de los comentarios del CEACR?</vt:lpstr>
      <vt:lpstr>Acerca del CAN</vt:lpstr>
      <vt:lpstr>CEACR y CAN </vt:lpstr>
      <vt:lpstr>Procedimientos especiales: 3 tipos</vt:lpstr>
      <vt:lpstr>Procedimientos especiales: reclamaciones</vt:lpstr>
      <vt:lpstr>Procedimientos especiales: quejas</vt:lpstr>
      <vt:lpstr>Procedimientos especiales: el Comité de Libertad Sindical</vt:lpstr>
      <vt:lpstr>Aplicación de los Convenios OIT cuando los países no los han ratificado</vt:lpstr>
      <vt:lpstr>España y los Convenios de la OIT</vt:lpstr>
      <vt:lpstr>¿Dónde encontrar más sobre las NIT?</vt:lpstr>
      <vt:lpstr>Muchas gracias</vt:lpstr>
    </vt:vector>
  </TitlesOfParts>
  <Company>ITC of the 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Maura Miraglio</dc:creator>
  <cp:lastModifiedBy>Peinado, Felix</cp:lastModifiedBy>
  <cp:revision>566</cp:revision>
  <cp:lastPrinted>2026-01-20T15:08:10Z</cp:lastPrinted>
  <dcterms:created xsi:type="dcterms:W3CDTF">2011-11-13T21:20:19Z</dcterms:created>
  <dcterms:modified xsi:type="dcterms:W3CDTF">2026-08-31T10:47:43Z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D98A665E-B088-400C-BE49-9FF1F77C6CE8</vt:lpwstr>
  </property>
  <property fmtid="{D5CDD505-2E9C-101B-9397-08002B2CF9AE}" pid="3" name="ArticulatePath">
    <vt:lpwstr>SSEA Korea_template PPT EN +KR</vt:lpwstr>
  </property>
  <property fmtid="{D5CDD505-2E9C-101B-9397-08002B2CF9AE}" pid="4" name="ContentTypeId">
    <vt:lpwstr>0x010100685DBF2E82FE0549A032A92C333392F7</vt:lpwstr>
  </property>
  <property fmtid="{D5CDD505-2E9C-101B-9397-08002B2CF9AE}" pid="5" name="Order">
    <vt:r8>19900</vt:r8>
  </property>
  <property fmtid="{D5CDD505-2E9C-101B-9397-08002B2CF9AE}" pid="6" name="ILODocumentType">
    <vt:lpwstr/>
  </property>
  <property fmtid="{D5CDD505-2E9C-101B-9397-08002B2CF9AE}" pid="7" name="ILOLanguage">
    <vt:lpwstr/>
  </property>
  <property fmtid="{D5CDD505-2E9C-101B-9397-08002B2CF9AE}" pid="8" name="MediaServiceImageTags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</Properties>
</file>